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9" r:id="rId4"/>
    <p:sldId id="264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3.5752527461845082E-2"/>
          <c:y val="0"/>
          <c:w val="0.55992016622922169"/>
          <c:h val="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4"/>
            <c:spPr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11,8%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21,6%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2,2%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layout>
                <c:manualLayout>
                  <c:x val="1.8582555652765738E-2"/>
                  <c:y val="6.804629202669157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0,4</a:t>
                    </a:r>
                    <a:endParaRPr lang="en-US" dirty="0"/>
                  </a:p>
                </c:rich>
              </c:tx>
              <c:showPercent val="1"/>
            </c:dLbl>
            <c:showPercent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Единый с/х налог</c:v>
                </c:pt>
                <c:pt idx="2">
                  <c:v>Акцизы</c:v>
                </c:pt>
                <c:pt idx="3">
                  <c:v>Налоги на имущество</c:v>
                </c:pt>
                <c:pt idx="4">
                  <c:v>Госпошлина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 formatCode="0%">
                  <c:v>0.14000000000000001</c:v>
                </c:pt>
                <c:pt idx="1">
                  <c:v>0.11799999999999999</c:v>
                </c:pt>
                <c:pt idx="2">
                  <c:v>0.21600000000000003</c:v>
                </c:pt>
                <c:pt idx="3">
                  <c:v>0.52200000000000002</c:v>
                </c:pt>
                <c:pt idx="4">
                  <c:v>4.000000000000001E-3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669189268008181"/>
          <c:y val="6.1549553100632946E-2"/>
          <c:w val="0.32382181393992643"/>
          <c:h val="0.87690067285128248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5.6</c:v>
                </c:pt>
                <c:pt idx="1">
                  <c:v>10.4</c:v>
                </c:pt>
                <c:pt idx="2">
                  <c:v>7.2</c:v>
                </c:pt>
                <c:pt idx="3">
                  <c:v>7.5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67658496"/>
        <c:axId val="67660032"/>
        <c:axId val="0"/>
      </c:bar3DChart>
      <c:catAx>
        <c:axId val="67658496"/>
        <c:scaling>
          <c:orientation val="minMax"/>
        </c:scaling>
        <c:axPos val="b"/>
        <c:numFmt formatCode="General" sourceLinked="1"/>
        <c:tickLblPos val="nextTo"/>
        <c:crossAx val="67660032"/>
        <c:crosses val="autoZero"/>
        <c:auto val="1"/>
        <c:lblAlgn val="ctr"/>
        <c:lblOffset val="100"/>
      </c:catAx>
      <c:valAx>
        <c:axId val="67660032"/>
        <c:scaling>
          <c:orientation val="minMax"/>
          <c:max val="11"/>
          <c:min val="0"/>
        </c:scaling>
        <c:axPos val="l"/>
        <c:majorGridlines/>
        <c:numFmt formatCode="General" sourceLinked="1"/>
        <c:tickLblPos val="nextTo"/>
        <c:crossAx val="67658496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1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5044.1000000000004</c:v>
                </c:pt>
                <c:pt idx="1">
                  <c:v>2529.8000000000002</c:v>
                </c:pt>
                <c:pt idx="2">
                  <c:v>4778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01170560"/>
        <c:axId val="102147200"/>
        <c:axId val="0"/>
      </c:bar3DChart>
      <c:catAx>
        <c:axId val="101170560"/>
        <c:scaling>
          <c:orientation val="minMax"/>
        </c:scaling>
        <c:axPos val="b"/>
        <c:tickLblPos val="nextTo"/>
        <c:crossAx val="102147200"/>
        <c:crosses val="autoZero"/>
        <c:auto val="1"/>
        <c:lblAlgn val="ctr"/>
        <c:lblOffset val="100"/>
      </c:catAx>
      <c:valAx>
        <c:axId val="102147200"/>
        <c:scaling>
          <c:orientation val="minMax"/>
        </c:scaling>
        <c:axPos val="l"/>
        <c:numFmt formatCode="General" sourceLinked="1"/>
        <c:tickLblPos val="nextTo"/>
        <c:crossAx val="1011705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4692.5</c:v>
                </c:pt>
                <c:pt idx="1">
                  <c:v>4692.5</c:v>
                </c:pt>
                <c:pt idx="2">
                  <c:v>5875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02153600"/>
        <c:axId val="71795840"/>
        <c:axId val="0"/>
      </c:bar3DChart>
      <c:catAx>
        <c:axId val="102153600"/>
        <c:scaling>
          <c:orientation val="minMax"/>
        </c:scaling>
        <c:axPos val="b"/>
        <c:tickLblPos val="nextTo"/>
        <c:crossAx val="71795840"/>
        <c:crosses val="autoZero"/>
        <c:auto val="1"/>
        <c:lblAlgn val="ctr"/>
        <c:lblOffset val="100"/>
      </c:catAx>
      <c:valAx>
        <c:axId val="71795840"/>
        <c:scaling>
          <c:orientation val="minMax"/>
        </c:scaling>
        <c:axPos val="l"/>
        <c:majorGridlines/>
        <c:numFmt formatCode="General" sourceLinked="1"/>
        <c:tickLblPos val="nextTo"/>
        <c:crossAx val="1021536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1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1794.4</c:v>
                </c:pt>
                <c:pt idx="1">
                  <c:v>1375.1</c:v>
                </c:pt>
                <c:pt idx="2">
                  <c:v>1873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73459968"/>
        <c:axId val="73465856"/>
        <c:axId val="0"/>
      </c:bar3DChart>
      <c:catAx>
        <c:axId val="73459968"/>
        <c:scaling>
          <c:orientation val="minMax"/>
        </c:scaling>
        <c:axPos val="b"/>
        <c:tickLblPos val="nextTo"/>
        <c:crossAx val="73465856"/>
        <c:crosses val="autoZero"/>
        <c:auto val="1"/>
        <c:lblAlgn val="ctr"/>
        <c:lblOffset val="100"/>
      </c:catAx>
      <c:valAx>
        <c:axId val="73465856"/>
        <c:scaling>
          <c:orientation val="minMax"/>
        </c:scaling>
        <c:axPos val="l"/>
        <c:majorGridlines/>
        <c:numFmt formatCode="General" sourceLinked="1"/>
        <c:tickLblPos val="nextTo"/>
        <c:crossAx val="734599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5" csCatId="colorful" phldr="1"/>
      <dgm:spPr/>
    </dgm:pt>
    <dgm:pt modelId="{D0C61C12-44DF-4EC8-AFA9-BD7560BB9828}">
      <dgm:prSet phldrT="[Текст]" custT="1"/>
      <dgm:spPr/>
      <dgm:t>
        <a:bodyPr/>
        <a:lstStyle/>
        <a:p>
          <a:r>
            <a:rPr lang="ru-RU" sz="1200" dirty="0" smtClean="0"/>
            <a:t>Текущий ремонт автодорог в с.Екатериновка ул.Восточная, х.Деркачева , с.Григорьевка, пер.Центральный</a:t>
          </a:r>
          <a:endParaRPr lang="ru-RU" sz="1200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859,5 тыс.руб</a:t>
          </a:r>
          <a:r>
            <a:rPr lang="ru-RU" sz="1300" dirty="0" smtClean="0"/>
            <a:t>.</a:t>
          </a:r>
          <a:endParaRPr lang="ru-RU" sz="13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/>
      <dgm:spPr/>
      <dgm:t>
        <a:bodyPr/>
        <a:lstStyle/>
        <a:p>
          <a:r>
            <a:rPr lang="ru-RU" dirty="0" smtClean="0"/>
            <a:t>Восстановление транспортно-эксплуатационных характеристик автомобильных дорог.</a:t>
          </a:r>
          <a:endParaRPr lang="ru-RU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C09CD3-F1E3-43DF-9B01-39D9C8CEFFD3}" type="presOf" srcId="{69D653CF-2B8B-4DBF-B459-AEF4EECA4D0D}" destId="{031E7E4B-6839-4666-B09A-31B1BE5F1C01}" srcOrd="0" destOrd="0" presId="urn:microsoft.com/office/officeart/2005/8/layout/chevron1"/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1A8578B6-B0B1-40ED-BC6F-1AA9592D8852}" type="presOf" srcId="{D0C61C12-44DF-4EC8-AFA9-BD7560BB9828}" destId="{860FAEDF-3582-4EC6-953F-77FA65BFFC6A}" srcOrd="0" destOrd="0" presId="urn:microsoft.com/office/officeart/2005/8/layout/chevron1"/>
    <dgm:cxn modelId="{1EA0DCDD-0AE2-4AF0-ACBE-3FDA95AD7CCD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255F693A-BC02-4F77-920C-BD5D60FB8EE7}" type="presOf" srcId="{C855938B-7948-4083-88A6-9E36880DDAE1}" destId="{A28F6E31-0233-4CE0-B83B-0EAF4195385F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00BBDE3B-E017-401E-9341-6C7102B7D586}" type="presParOf" srcId="{A28F6E31-0233-4CE0-B83B-0EAF4195385F}" destId="{860FAEDF-3582-4EC6-953F-77FA65BFFC6A}" srcOrd="0" destOrd="0" presId="urn:microsoft.com/office/officeart/2005/8/layout/chevron1"/>
    <dgm:cxn modelId="{CB905DBB-06D6-4365-AED8-E169626F9388}" type="presParOf" srcId="{A28F6E31-0233-4CE0-B83B-0EAF4195385F}" destId="{6CFF9EE1-2CB6-43ED-B21D-819C5CE3140D}" srcOrd="1" destOrd="0" presId="urn:microsoft.com/office/officeart/2005/8/layout/chevron1"/>
    <dgm:cxn modelId="{209A72ED-3F70-4B67-B318-02A9578506BE}" type="presParOf" srcId="{A28F6E31-0233-4CE0-B83B-0EAF4195385F}" destId="{426E9E0C-DB7F-4634-A895-49C98A5C044C}" srcOrd="2" destOrd="0" presId="urn:microsoft.com/office/officeart/2005/8/layout/chevron1"/>
    <dgm:cxn modelId="{1B2C05B7-DA56-4D64-81B9-B4A757B3DEFD}" type="presParOf" srcId="{A28F6E31-0233-4CE0-B83B-0EAF4195385F}" destId="{18E03D3D-08EB-4403-85DE-77A5DFD86317}" srcOrd="3" destOrd="0" presId="urn:microsoft.com/office/officeart/2005/8/layout/chevron1"/>
    <dgm:cxn modelId="{790BC890-1A0B-4A99-A6E1-9D0A4D8CED3C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2" csCatId="colorful" phldr="1"/>
      <dgm:spPr/>
    </dgm:pt>
    <dgm:pt modelId="{D0C61C12-44DF-4EC8-AFA9-BD7560BB9828}">
      <dgm:prSet phldrT="[Текст]" custT="1"/>
      <dgm:spPr/>
      <dgm:t>
        <a:bodyPr/>
        <a:lstStyle/>
        <a:p>
          <a:r>
            <a:rPr lang="ru-RU" sz="1200" dirty="0" smtClean="0"/>
            <a:t>Содержание автомобильных дорог (ямочный ремонт, </a:t>
          </a:r>
          <a:r>
            <a:rPr lang="ru-RU" sz="1200" dirty="0" err="1" smtClean="0"/>
            <a:t>грейдирование</a:t>
          </a:r>
          <a:r>
            <a:rPr lang="ru-RU" sz="1200" dirty="0" smtClean="0"/>
            <a:t>, </a:t>
          </a:r>
        </a:p>
        <a:p>
          <a:r>
            <a:rPr lang="ru-RU" sz="1200" dirty="0" smtClean="0"/>
            <a:t>обрезка деревьев)</a:t>
          </a:r>
          <a:endParaRPr lang="ru-RU" sz="1200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608,0 тыс.руб</a:t>
          </a:r>
          <a:r>
            <a:rPr lang="ru-RU" sz="1400" dirty="0" smtClean="0"/>
            <a:t>.</a:t>
          </a:r>
          <a:endParaRPr lang="ru-RU" sz="14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 custT="1"/>
      <dgm:spPr/>
      <dgm:t>
        <a:bodyPr/>
        <a:lstStyle/>
        <a:p>
          <a:r>
            <a:rPr lang="ru-RU" sz="1200" dirty="0" smtClean="0"/>
            <a:t>Улучшение транспортного обслуживания поселения</a:t>
          </a:r>
          <a:endParaRPr lang="ru-RU" sz="1200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 custLinFactNeighborX="49236" custLinFactNeighborY="2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7630A1-B59D-446E-AA62-C312FE1393D1}" type="presOf" srcId="{C855938B-7948-4083-88A6-9E36880DDAE1}" destId="{A28F6E31-0233-4CE0-B83B-0EAF4195385F}" srcOrd="0" destOrd="0" presId="urn:microsoft.com/office/officeart/2005/8/layout/chevron1"/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1209C79B-C7AE-4AE5-BAA4-BE4B99E36BB2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CCBCA013-C80B-474A-BF65-08F46F30A729}" type="presOf" srcId="{D0C61C12-44DF-4EC8-AFA9-BD7560BB9828}" destId="{860FAEDF-3582-4EC6-953F-77FA65BFFC6A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8F2A84C1-B024-48F6-95A3-CF1BD219C2F6}" type="presOf" srcId="{69D653CF-2B8B-4DBF-B459-AEF4EECA4D0D}" destId="{031E7E4B-6839-4666-B09A-31B1BE5F1C01}" srcOrd="0" destOrd="0" presId="urn:microsoft.com/office/officeart/2005/8/layout/chevron1"/>
    <dgm:cxn modelId="{B9985F88-260A-4EF5-A1C2-2A9D70735418}" type="presParOf" srcId="{A28F6E31-0233-4CE0-B83B-0EAF4195385F}" destId="{860FAEDF-3582-4EC6-953F-77FA65BFFC6A}" srcOrd="0" destOrd="0" presId="urn:microsoft.com/office/officeart/2005/8/layout/chevron1"/>
    <dgm:cxn modelId="{F70EA7D3-A5C8-4D69-B431-0DF71A1B7A4B}" type="presParOf" srcId="{A28F6E31-0233-4CE0-B83B-0EAF4195385F}" destId="{6CFF9EE1-2CB6-43ED-B21D-819C5CE3140D}" srcOrd="1" destOrd="0" presId="urn:microsoft.com/office/officeart/2005/8/layout/chevron1"/>
    <dgm:cxn modelId="{CADBC7F6-34D8-4992-85A0-57014C68F5CC}" type="presParOf" srcId="{A28F6E31-0233-4CE0-B83B-0EAF4195385F}" destId="{426E9E0C-DB7F-4634-A895-49C98A5C044C}" srcOrd="2" destOrd="0" presId="urn:microsoft.com/office/officeart/2005/8/layout/chevron1"/>
    <dgm:cxn modelId="{6F430495-EDDF-463D-879A-8B802498F038}" type="presParOf" srcId="{A28F6E31-0233-4CE0-B83B-0EAF4195385F}" destId="{18E03D3D-08EB-4403-85DE-77A5DFD86317}" srcOrd="3" destOrd="0" presId="urn:microsoft.com/office/officeart/2005/8/layout/chevron1"/>
    <dgm:cxn modelId="{85A81C9F-C181-4054-ADFA-F92663D693EA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55938B-7948-4083-88A6-9E36880DDAE1}" type="doc">
      <dgm:prSet loTypeId="urn:microsoft.com/office/officeart/2005/8/layout/chevron1" loCatId="process" qsTypeId="urn:microsoft.com/office/officeart/2005/8/quickstyle/3d1" qsCatId="3D" csTypeId="urn:microsoft.com/office/officeart/2005/8/colors/colorful3" csCatId="colorful" phldr="1"/>
      <dgm:spPr/>
    </dgm:pt>
    <dgm:pt modelId="{D0C61C12-44DF-4EC8-AFA9-BD7560BB9828}">
      <dgm:prSet phldrT="[Текст]" custT="1"/>
      <dgm:spPr/>
      <dgm:t>
        <a:bodyPr/>
        <a:lstStyle/>
        <a:p>
          <a:r>
            <a:rPr lang="ru-RU" sz="1600" dirty="0" smtClean="0"/>
            <a:t>Изготовление  проекта дорожного движения</a:t>
          </a:r>
          <a:endParaRPr lang="ru-RU" sz="1600" dirty="0"/>
        </a:p>
      </dgm:t>
    </dgm:pt>
    <dgm:pt modelId="{01DE63C4-0E63-4A76-97E2-40788FCF8BAF}" type="parTrans" cxnId="{F8E343B3-8214-469A-AF91-BA0245383306}">
      <dgm:prSet/>
      <dgm:spPr/>
      <dgm:t>
        <a:bodyPr/>
        <a:lstStyle/>
        <a:p>
          <a:endParaRPr lang="ru-RU"/>
        </a:p>
      </dgm:t>
    </dgm:pt>
    <dgm:pt modelId="{3FA3DC36-59E3-4907-AC08-DC27D5CA0775}" type="sibTrans" cxnId="{F8E343B3-8214-469A-AF91-BA0245383306}">
      <dgm:prSet/>
      <dgm:spPr/>
      <dgm:t>
        <a:bodyPr/>
        <a:lstStyle/>
        <a:p>
          <a:endParaRPr lang="ru-RU"/>
        </a:p>
      </dgm:t>
    </dgm:pt>
    <dgm:pt modelId="{AF477DAD-A983-4685-B793-AAF7B444FD4C}">
      <dgm:prSet phldrT="[Текст]" custT="1"/>
      <dgm:spPr/>
      <dgm:t>
        <a:bodyPr/>
        <a:lstStyle/>
        <a:p>
          <a:r>
            <a:rPr lang="ru-RU" sz="1800" dirty="0" smtClean="0"/>
            <a:t>Выполнены работы на 198,2 тыс.руб</a:t>
          </a:r>
          <a:r>
            <a:rPr lang="ru-RU" sz="1600" dirty="0" smtClean="0"/>
            <a:t>.</a:t>
          </a:r>
          <a:endParaRPr lang="ru-RU" sz="1600" dirty="0"/>
        </a:p>
      </dgm:t>
    </dgm:pt>
    <dgm:pt modelId="{7452C32A-CD43-4E37-B795-1B5B467547C5}" type="parTrans" cxnId="{2EEC4B15-62B9-430A-AC1E-B3C43EA63D6F}">
      <dgm:prSet/>
      <dgm:spPr/>
      <dgm:t>
        <a:bodyPr/>
        <a:lstStyle/>
        <a:p>
          <a:endParaRPr lang="ru-RU"/>
        </a:p>
      </dgm:t>
    </dgm:pt>
    <dgm:pt modelId="{E12F639C-A7B0-41C3-AAE1-2E2AA0154B76}" type="sibTrans" cxnId="{2EEC4B15-62B9-430A-AC1E-B3C43EA63D6F}">
      <dgm:prSet/>
      <dgm:spPr/>
      <dgm:t>
        <a:bodyPr/>
        <a:lstStyle/>
        <a:p>
          <a:endParaRPr lang="ru-RU"/>
        </a:p>
      </dgm:t>
    </dgm:pt>
    <dgm:pt modelId="{69D653CF-2B8B-4DBF-B459-AEF4EECA4D0D}">
      <dgm:prSet phldrT="[Текст]"/>
      <dgm:spPr/>
      <dgm:t>
        <a:bodyPr/>
        <a:lstStyle/>
        <a:p>
          <a:r>
            <a:rPr lang="ru-RU" dirty="0" smtClean="0"/>
            <a:t>Обеспечение безопасности дорожного движения</a:t>
          </a:r>
          <a:endParaRPr lang="ru-RU" dirty="0"/>
        </a:p>
      </dgm:t>
    </dgm:pt>
    <dgm:pt modelId="{2F1E3853-7DC5-4419-A3FA-02632E76012A}" type="parTrans" cxnId="{5A2E8CCE-4F89-4D25-A156-9B565BA298AA}">
      <dgm:prSet/>
      <dgm:spPr/>
      <dgm:t>
        <a:bodyPr/>
        <a:lstStyle/>
        <a:p>
          <a:endParaRPr lang="ru-RU"/>
        </a:p>
      </dgm:t>
    </dgm:pt>
    <dgm:pt modelId="{137DAF66-233B-4F34-B780-FAD95F958B44}" type="sibTrans" cxnId="{5A2E8CCE-4F89-4D25-A156-9B565BA298AA}">
      <dgm:prSet/>
      <dgm:spPr/>
      <dgm:t>
        <a:bodyPr/>
        <a:lstStyle/>
        <a:p>
          <a:endParaRPr lang="ru-RU"/>
        </a:p>
      </dgm:t>
    </dgm:pt>
    <dgm:pt modelId="{A28F6E31-0233-4CE0-B83B-0EAF4195385F}" type="pres">
      <dgm:prSet presAssocID="{C855938B-7948-4083-88A6-9E36880DDAE1}" presName="Name0" presStyleCnt="0">
        <dgm:presLayoutVars>
          <dgm:dir/>
          <dgm:animLvl val="lvl"/>
          <dgm:resizeHandles val="exact"/>
        </dgm:presLayoutVars>
      </dgm:prSet>
      <dgm:spPr/>
    </dgm:pt>
    <dgm:pt modelId="{860FAEDF-3582-4EC6-953F-77FA65BFFC6A}" type="pres">
      <dgm:prSet presAssocID="{D0C61C12-44DF-4EC8-AFA9-BD7560BB982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F9EE1-2CB6-43ED-B21D-819C5CE3140D}" type="pres">
      <dgm:prSet presAssocID="{3FA3DC36-59E3-4907-AC08-DC27D5CA0775}" presName="parTxOnlySpace" presStyleCnt="0"/>
      <dgm:spPr/>
    </dgm:pt>
    <dgm:pt modelId="{426E9E0C-DB7F-4634-A895-49C98A5C044C}" type="pres">
      <dgm:prSet presAssocID="{AF477DAD-A983-4685-B793-AAF7B444FD4C}" presName="parTxOnly" presStyleLbl="node1" presStyleIdx="1" presStyleCnt="3" custLinFactNeighborX="31548" custLinFactNeighborY="-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03D3D-08EB-4403-85DE-77A5DFD86317}" type="pres">
      <dgm:prSet presAssocID="{E12F639C-A7B0-41C3-AAE1-2E2AA0154B76}" presName="parTxOnlySpace" presStyleCnt="0"/>
      <dgm:spPr/>
    </dgm:pt>
    <dgm:pt modelId="{031E7E4B-6839-4666-B09A-31B1BE5F1C01}" type="pres">
      <dgm:prSet presAssocID="{69D653CF-2B8B-4DBF-B459-AEF4EECA4D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EC4B15-62B9-430A-AC1E-B3C43EA63D6F}" srcId="{C855938B-7948-4083-88A6-9E36880DDAE1}" destId="{AF477DAD-A983-4685-B793-AAF7B444FD4C}" srcOrd="1" destOrd="0" parTransId="{7452C32A-CD43-4E37-B795-1B5B467547C5}" sibTransId="{E12F639C-A7B0-41C3-AAE1-2E2AA0154B76}"/>
    <dgm:cxn modelId="{FEB25059-22FA-4DB2-BEE6-C8B18102196E}" type="presOf" srcId="{69D653CF-2B8B-4DBF-B459-AEF4EECA4D0D}" destId="{031E7E4B-6839-4666-B09A-31B1BE5F1C01}" srcOrd="0" destOrd="0" presId="urn:microsoft.com/office/officeart/2005/8/layout/chevron1"/>
    <dgm:cxn modelId="{DC2A582F-DAC7-4C67-8F6D-F8846792FE7D}" type="presOf" srcId="{AF477DAD-A983-4685-B793-AAF7B444FD4C}" destId="{426E9E0C-DB7F-4634-A895-49C98A5C044C}" srcOrd="0" destOrd="0" presId="urn:microsoft.com/office/officeart/2005/8/layout/chevron1"/>
    <dgm:cxn modelId="{F8E343B3-8214-469A-AF91-BA0245383306}" srcId="{C855938B-7948-4083-88A6-9E36880DDAE1}" destId="{D0C61C12-44DF-4EC8-AFA9-BD7560BB9828}" srcOrd="0" destOrd="0" parTransId="{01DE63C4-0E63-4A76-97E2-40788FCF8BAF}" sibTransId="{3FA3DC36-59E3-4907-AC08-DC27D5CA0775}"/>
    <dgm:cxn modelId="{DD2D4804-5BC4-45C7-AA19-DE5B387069EF}" type="presOf" srcId="{C855938B-7948-4083-88A6-9E36880DDAE1}" destId="{A28F6E31-0233-4CE0-B83B-0EAF4195385F}" srcOrd="0" destOrd="0" presId="urn:microsoft.com/office/officeart/2005/8/layout/chevron1"/>
    <dgm:cxn modelId="{452E2A8E-B623-4239-965B-8F09E8B9D202}" type="presOf" srcId="{D0C61C12-44DF-4EC8-AFA9-BD7560BB9828}" destId="{860FAEDF-3582-4EC6-953F-77FA65BFFC6A}" srcOrd="0" destOrd="0" presId="urn:microsoft.com/office/officeart/2005/8/layout/chevron1"/>
    <dgm:cxn modelId="{5A2E8CCE-4F89-4D25-A156-9B565BA298AA}" srcId="{C855938B-7948-4083-88A6-9E36880DDAE1}" destId="{69D653CF-2B8B-4DBF-B459-AEF4EECA4D0D}" srcOrd="2" destOrd="0" parTransId="{2F1E3853-7DC5-4419-A3FA-02632E76012A}" sibTransId="{137DAF66-233B-4F34-B780-FAD95F958B44}"/>
    <dgm:cxn modelId="{68030A4A-4E81-464C-9C3A-83498F26A1EF}" type="presParOf" srcId="{A28F6E31-0233-4CE0-B83B-0EAF4195385F}" destId="{860FAEDF-3582-4EC6-953F-77FA65BFFC6A}" srcOrd="0" destOrd="0" presId="urn:microsoft.com/office/officeart/2005/8/layout/chevron1"/>
    <dgm:cxn modelId="{084DCF51-EB14-4AA2-B1F4-A7E6787F64DB}" type="presParOf" srcId="{A28F6E31-0233-4CE0-B83B-0EAF4195385F}" destId="{6CFF9EE1-2CB6-43ED-B21D-819C5CE3140D}" srcOrd="1" destOrd="0" presId="urn:microsoft.com/office/officeart/2005/8/layout/chevron1"/>
    <dgm:cxn modelId="{EBBAA864-341A-42F0-80A5-38870BB56664}" type="presParOf" srcId="{A28F6E31-0233-4CE0-B83B-0EAF4195385F}" destId="{426E9E0C-DB7F-4634-A895-49C98A5C044C}" srcOrd="2" destOrd="0" presId="urn:microsoft.com/office/officeart/2005/8/layout/chevron1"/>
    <dgm:cxn modelId="{458FBC23-B5CB-43CE-B408-B3132DA637A2}" type="presParOf" srcId="{A28F6E31-0233-4CE0-B83B-0EAF4195385F}" destId="{18E03D3D-08EB-4403-85DE-77A5DFD86317}" srcOrd="3" destOrd="0" presId="urn:microsoft.com/office/officeart/2005/8/layout/chevron1"/>
    <dgm:cxn modelId="{E608B4A1-FE42-40BF-BBCD-59B0B77A0A72}" type="presParOf" srcId="{A28F6E31-0233-4CE0-B83B-0EAF4195385F}" destId="{031E7E4B-6839-4666-B09A-31B1BE5F1C01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Текущий ремонт автодорог в с.Екатериновка ул.Восточная, х.Деркачева , с.Григорьевка, пер.Центральный</a:t>
          </a:r>
          <a:endParaRPr lang="ru-RU" sz="1200" kern="1200" dirty="0"/>
        </a:p>
      </dsp:txBody>
      <dsp:txXfrm>
        <a:off x="2663" y="503028"/>
        <a:ext cx="3245498" cy="1298199"/>
      </dsp:txXfrm>
    </dsp:sp>
    <dsp:sp modelId="{426E9E0C-DB7F-4634-A895-49C98A5C044C}">
      <dsp:nvSpPr>
        <dsp:cNvPr id="0" name=""/>
        <dsp:cNvSpPr/>
      </dsp:nvSpPr>
      <dsp:spPr>
        <a:xfrm>
          <a:off x="2923612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3517239"/>
                <a:satOff val="-28349"/>
                <a:lumOff val="8040"/>
                <a:alphaOff val="0"/>
                <a:shade val="51000"/>
                <a:satMod val="130000"/>
              </a:schemeClr>
            </a:gs>
            <a:gs pos="80000">
              <a:schemeClr val="accent5">
                <a:hueOff val="3517239"/>
                <a:satOff val="-28349"/>
                <a:lumOff val="8040"/>
                <a:alphaOff val="0"/>
                <a:shade val="93000"/>
                <a:satMod val="130000"/>
              </a:schemeClr>
            </a:gs>
            <a:gs pos="100000">
              <a:schemeClr val="accent5">
                <a:hueOff val="3517239"/>
                <a:satOff val="-28349"/>
                <a:lumOff val="80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859,5 тыс.руб</a:t>
          </a:r>
          <a:r>
            <a:rPr lang="ru-RU" sz="1300" kern="1200" dirty="0" smtClean="0"/>
            <a:t>.</a:t>
          </a:r>
          <a:endParaRPr lang="ru-RU" sz="1300" kern="1200" dirty="0"/>
        </a:p>
      </dsp:txBody>
      <dsp:txXfrm>
        <a:off x="2923612" y="503028"/>
        <a:ext cx="3245498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5">
                <a:hueOff val="7034478"/>
                <a:satOff val="-56698"/>
                <a:lumOff val="16079"/>
                <a:alphaOff val="0"/>
                <a:shade val="51000"/>
                <a:satMod val="130000"/>
              </a:schemeClr>
            </a:gs>
            <a:gs pos="80000">
              <a:schemeClr val="accent5">
                <a:hueOff val="7034478"/>
                <a:satOff val="-56698"/>
                <a:lumOff val="16079"/>
                <a:alphaOff val="0"/>
                <a:shade val="93000"/>
                <a:satMod val="130000"/>
              </a:schemeClr>
            </a:gs>
            <a:gs pos="100000">
              <a:schemeClr val="accent5">
                <a:hueOff val="7034478"/>
                <a:satOff val="-56698"/>
                <a:lumOff val="160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Восстановление транспортно-эксплуатационных характеристик автомобильных дорог.</a:t>
          </a:r>
          <a:endParaRPr lang="ru-RU" sz="1400" kern="1200" dirty="0"/>
        </a:p>
      </dsp:txBody>
      <dsp:txXfrm>
        <a:off x="5844561" y="503028"/>
        <a:ext cx="3245498" cy="12981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Содержание автомобильных дорог (ямочный ремонт, </a:t>
          </a:r>
          <a:r>
            <a:rPr lang="ru-RU" sz="1200" kern="1200" dirty="0" err="1" smtClean="0"/>
            <a:t>грейдирование</a:t>
          </a:r>
          <a:r>
            <a:rPr lang="ru-RU" sz="1200" kern="1200" dirty="0" smtClean="0"/>
            <a:t>,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обрезка деревьев)</a:t>
          </a:r>
          <a:endParaRPr lang="ru-RU" sz="1200" kern="1200" dirty="0"/>
        </a:p>
      </dsp:txBody>
      <dsp:txXfrm>
        <a:off x="2663" y="503028"/>
        <a:ext cx="3245498" cy="1298199"/>
      </dsp:txXfrm>
    </dsp:sp>
    <dsp:sp modelId="{426E9E0C-DB7F-4634-A895-49C98A5C044C}">
      <dsp:nvSpPr>
        <dsp:cNvPr id="0" name=""/>
        <dsp:cNvSpPr/>
      </dsp:nvSpPr>
      <dsp:spPr>
        <a:xfrm>
          <a:off x="3083408" y="506910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899978"/>
                <a:satOff val="24292"/>
                <a:lumOff val="2550"/>
                <a:alphaOff val="0"/>
                <a:shade val="51000"/>
                <a:satMod val="130000"/>
              </a:schemeClr>
            </a:gs>
            <a:gs pos="80000">
              <a:schemeClr val="accent2">
                <a:hueOff val="899978"/>
                <a:satOff val="24292"/>
                <a:lumOff val="2550"/>
                <a:alphaOff val="0"/>
                <a:shade val="93000"/>
                <a:satMod val="130000"/>
              </a:schemeClr>
            </a:gs>
            <a:gs pos="100000">
              <a:schemeClr val="accent2">
                <a:hueOff val="899978"/>
                <a:satOff val="24292"/>
                <a:lumOff val="25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608,0 тыс.руб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3083408" y="506910"/>
        <a:ext cx="3245498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2">
                <a:hueOff val="1799955"/>
                <a:satOff val="48584"/>
                <a:lumOff val="5099"/>
                <a:alphaOff val="0"/>
                <a:shade val="51000"/>
                <a:satMod val="130000"/>
              </a:schemeClr>
            </a:gs>
            <a:gs pos="80000">
              <a:schemeClr val="accent2">
                <a:hueOff val="1799955"/>
                <a:satOff val="48584"/>
                <a:lumOff val="5099"/>
                <a:alphaOff val="0"/>
                <a:shade val="93000"/>
                <a:satMod val="130000"/>
              </a:schemeClr>
            </a:gs>
            <a:gs pos="100000">
              <a:schemeClr val="accent2">
                <a:hueOff val="1799955"/>
                <a:satOff val="48584"/>
                <a:lumOff val="50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Улучшение транспортного обслуживания поселения</a:t>
          </a:r>
          <a:endParaRPr lang="ru-RU" sz="1200" kern="1200" dirty="0"/>
        </a:p>
      </dsp:txBody>
      <dsp:txXfrm>
        <a:off x="5844561" y="503028"/>
        <a:ext cx="3245498" cy="129819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0FAEDF-3582-4EC6-953F-77FA65BFFC6A}">
      <dsp:nvSpPr>
        <dsp:cNvPr id="0" name=""/>
        <dsp:cNvSpPr/>
      </dsp:nvSpPr>
      <dsp:spPr>
        <a:xfrm>
          <a:off x="2663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Изготовление  проекта дорожного движения</a:t>
          </a:r>
          <a:endParaRPr lang="ru-RU" sz="1600" kern="1200" dirty="0"/>
        </a:p>
      </dsp:txBody>
      <dsp:txXfrm>
        <a:off x="2663" y="503028"/>
        <a:ext cx="3245498" cy="1298199"/>
      </dsp:txXfrm>
    </dsp:sp>
    <dsp:sp modelId="{426E9E0C-DB7F-4634-A895-49C98A5C044C}">
      <dsp:nvSpPr>
        <dsp:cNvPr id="0" name=""/>
        <dsp:cNvSpPr/>
      </dsp:nvSpPr>
      <dsp:spPr>
        <a:xfrm>
          <a:off x="3026001" y="492656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68"/>
                <a:satOff val="-25131"/>
                <a:lumOff val="-5883"/>
                <a:alphaOff val="0"/>
                <a:shade val="51000"/>
                <a:satMod val="130000"/>
              </a:schemeClr>
            </a:gs>
            <a:gs pos="80000">
              <a:schemeClr val="accent3">
                <a:hueOff val="68"/>
                <a:satOff val="-25131"/>
                <a:lumOff val="-5883"/>
                <a:alphaOff val="0"/>
                <a:shade val="93000"/>
                <a:satMod val="130000"/>
              </a:schemeClr>
            </a:gs>
            <a:gs pos="100000">
              <a:schemeClr val="accent3">
                <a:hueOff val="68"/>
                <a:satOff val="-25131"/>
                <a:lumOff val="-588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Выполнены работы на 198,2 тыс.руб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>
        <a:off x="3026001" y="492656"/>
        <a:ext cx="3245498" cy="1298199"/>
      </dsp:txXfrm>
    </dsp:sp>
    <dsp:sp modelId="{031E7E4B-6839-4666-B09A-31B1BE5F1C01}">
      <dsp:nvSpPr>
        <dsp:cNvPr id="0" name=""/>
        <dsp:cNvSpPr/>
      </dsp:nvSpPr>
      <dsp:spPr>
        <a:xfrm>
          <a:off x="5844561" y="503028"/>
          <a:ext cx="3245498" cy="1298199"/>
        </a:xfrm>
        <a:prstGeom prst="chevron">
          <a:avLst/>
        </a:prstGeom>
        <a:gradFill rotWithShape="0">
          <a:gsLst>
            <a:gs pos="0">
              <a:schemeClr val="accent3">
                <a:hueOff val="136"/>
                <a:satOff val="-50262"/>
                <a:lumOff val="-11766"/>
                <a:alphaOff val="0"/>
                <a:shade val="51000"/>
                <a:satMod val="130000"/>
              </a:schemeClr>
            </a:gs>
            <a:gs pos="80000">
              <a:schemeClr val="accent3">
                <a:hueOff val="136"/>
                <a:satOff val="-50262"/>
                <a:lumOff val="-11766"/>
                <a:alphaOff val="0"/>
                <a:shade val="93000"/>
                <a:satMod val="130000"/>
              </a:schemeClr>
            </a:gs>
            <a:gs pos="100000">
              <a:schemeClr val="accent3">
                <a:hueOff val="136"/>
                <a:satOff val="-50262"/>
                <a:lumOff val="-117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Обеспечение безопасности дорожного движения</a:t>
          </a:r>
          <a:endParaRPr lang="ru-RU" sz="2000" kern="1200" dirty="0"/>
        </a:p>
      </dsp:txBody>
      <dsp:txXfrm>
        <a:off x="5844561" y="503028"/>
        <a:ext cx="3245498" cy="1298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104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2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бюджета Екатериновского сельского поселения Матвеево-Курганского района за  2016 год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42910" y="1357298"/>
          <a:ext cx="8229600" cy="5201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857256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2016год-факт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17240,3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12911,8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19549,7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6848,7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5699,1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12098,8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10391,6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7212,7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7450,9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17069,9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12992,8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18260,1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-81,0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1289,6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Динамика показателей бюджета </a:t>
            </a: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Екатериновского сельского поселения </a:t>
            </a:r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Матвеево-Курганского</a:t>
            </a: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</a:t>
            </a:r>
            <a:r>
              <a:rPr lang="ru-RU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2014 - 2016 годы 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План-19487,2 тыс.руб.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исполнение за 2016 год 19549,7 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1357298"/>
            <a:ext cx="4357718" cy="717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974,1-исп.980,5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2143116"/>
            <a:ext cx="4357718" cy="64636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1456,5-исп.1520,5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857496"/>
            <a:ext cx="4357718" cy="6463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Единый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сельхоз.</a:t>
            </a:r>
            <a:r>
              <a:rPr lang="ru-RU" sz="1600" dirty="0" smtClean="0"/>
              <a:t> налог 831,3-исп.831,9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3571876"/>
            <a:ext cx="4357718" cy="57492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233,1-исп.233,3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28992" y="5786454"/>
            <a:ext cx="4357718" cy="6429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Безвозмездные поступления от других бюджетов 7464,1-исп.7450,9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8992" y="5286388"/>
            <a:ext cx="4357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Иные доходы 5055,8-исп.5056,0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28992" y="4786322"/>
            <a:ext cx="4357718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Государственная пошлина 31,5-исп.31,5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28992" y="4214818"/>
            <a:ext cx="4357718" cy="5034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Земельный налог 3440,8-исп.3445,0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Доходы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Екатериновского сельского поселения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2016 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764704"/>
          </a:xfrm>
        </p:spPr>
        <p:txBody>
          <a:bodyPr/>
          <a:lstStyle/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налоговых доходов бюджета </a:t>
            </a:r>
            <a:r>
              <a:rPr lang="ru-RU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437951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75" y="0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8080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598332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5875,0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-110,0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4777,6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Дорожный фонд 1873,1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система»-5163,3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«Екатериновская сельская библиотека»-711,7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-подвоз воды-147,5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 и оплата электроэнергии уличного освещения-2283,8;-приобретение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бензокосы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бензопилы-44,2 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содержание и ремонт автомобильных дорог-1873,1тыс.руб.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 2016 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вопросы-5207,5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190,7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173,5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49,4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-7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Проведение выборов-206,7 тыс.руб.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 (в т.ч. регистрация имущества-280,9)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обороны;-5,0тыс.руб.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-финансовое обеспечение аварийно-спасательных служб-143,7 тыс.руб.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Приобрет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ранцевых огнетушит,-14,8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092" y="-28405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555" y="2363266"/>
            <a:ext cx="2269527" cy="1702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93106" y="260648"/>
            <a:ext cx="8571381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в сфере коммунального хозяйства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2016 году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1268760"/>
            <a:ext cx="8856984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мероприятий в сфере коммунального</a:t>
            </a:r>
          </a:p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в </a:t>
            </a:r>
            <a:r>
              <a:rPr lang="ru-RU" sz="2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направленно </a:t>
            </a:r>
            <a:r>
              <a:rPr lang="ru-RU" sz="20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4777,6 тыс. </a:t>
            </a:r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</a:t>
            </a:r>
          </a:p>
          <a:p>
            <a:pPr algn="ctr"/>
            <a:r>
              <a:rPr lang="ru-RU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позволило достичь следующих результатов:</a:t>
            </a:r>
          </a:p>
        </p:txBody>
      </p:sp>
      <p:sp>
        <p:nvSpPr>
          <p:cNvPr id="8" name="Солнце 7"/>
          <p:cNvSpPr/>
          <p:nvPr/>
        </p:nvSpPr>
        <p:spPr>
          <a:xfrm rot="1200714">
            <a:off x="311239" y="2596179"/>
            <a:ext cx="2202304" cy="2207535"/>
          </a:xfrm>
          <a:prstGeom prst="sun">
            <a:avLst>
              <a:gd name="adj" fmla="val 125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бензокоса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44,2 тыс. 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9" name="Солнце 8"/>
          <p:cNvSpPr/>
          <p:nvPr/>
        </p:nvSpPr>
        <p:spPr>
          <a:xfrm rot="1200714">
            <a:off x="1543104" y="4459266"/>
            <a:ext cx="2202304" cy="2207535"/>
          </a:xfrm>
          <a:prstGeom prst="sun">
            <a:avLst>
              <a:gd name="adj" fmla="val 125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ТО и оплате уличного освещения 2283,8тыс.руб..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олнце 9"/>
          <p:cNvSpPr/>
          <p:nvPr/>
        </p:nvSpPr>
        <p:spPr>
          <a:xfrm>
            <a:off x="3921660" y="3287514"/>
            <a:ext cx="2513544" cy="2365408"/>
          </a:xfrm>
          <a:prstGeom prst="sun">
            <a:avLst>
              <a:gd name="adj" fmla="val 125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капитальный ремонт водопроводных скважин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1907,3 тыс.руб.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олнце 10"/>
          <p:cNvSpPr/>
          <p:nvPr/>
        </p:nvSpPr>
        <p:spPr>
          <a:xfrm rot="671662">
            <a:off x="6450944" y="2847386"/>
            <a:ext cx="2513544" cy="2365408"/>
          </a:xfrm>
          <a:prstGeom prst="sun">
            <a:avLst>
              <a:gd name="adj" fmla="val 125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подвоз воды в хутора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147,5 тыс.руб.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углом 12"/>
          <p:cNvSpPr/>
          <p:nvPr/>
        </p:nvSpPr>
        <p:spPr>
          <a:xfrm rot="10581506" flipH="1" flipV="1">
            <a:off x="200548" y="2457690"/>
            <a:ext cx="929430" cy="1189989"/>
          </a:xfrm>
          <a:prstGeom prst="bentArrow">
            <a:avLst>
              <a:gd name="adj1" fmla="val 24983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углом 13"/>
          <p:cNvSpPr/>
          <p:nvPr/>
        </p:nvSpPr>
        <p:spPr>
          <a:xfrm rot="2461758" flipV="1">
            <a:off x="940879" y="4968039"/>
            <a:ext cx="936104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 углом 14"/>
          <p:cNvSpPr/>
          <p:nvPr/>
        </p:nvSpPr>
        <p:spPr>
          <a:xfrm rot="17479511" flipV="1">
            <a:off x="5188455" y="5057928"/>
            <a:ext cx="936104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углом 15"/>
          <p:cNvSpPr/>
          <p:nvPr/>
        </p:nvSpPr>
        <p:spPr>
          <a:xfrm rot="10635315" flipH="1" flipV="1">
            <a:off x="6246878" y="2718165"/>
            <a:ext cx="846123" cy="1189989"/>
          </a:xfrm>
          <a:prstGeom prst="bentArrow">
            <a:avLst>
              <a:gd name="adj1" fmla="val 25000"/>
              <a:gd name="adj2" fmla="val 19979"/>
              <a:gd name="adj3" fmla="val 25000"/>
              <a:gd name="adj4" fmla="val 75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738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1122" y="0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22775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116632"/>
            <a:ext cx="856895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коммунального хозяйства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за 2016 год-4777,6 тыс.руб. </a:t>
            </a:r>
            <a:endParaRPr lang="ru-RU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00" y="173448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703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061" y="123331"/>
            <a:ext cx="849694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бюджета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Екатериновского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 на культуру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2238" y="1077438"/>
            <a:ext cx="6362633" cy="4064000"/>
            <a:chOff x="1115616" y="1397000"/>
            <a:chExt cx="6504384" cy="4064000"/>
          </a:xfrm>
        </p:grpSpPr>
        <p:graphicFrame>
          <p:nvGraphicFramePr>
            <p:cNvPr id="6" name="Диаграмма 5"/>
            <p:cNvGraphicFramePr/>
            <p:nvPr>
              <p:extLst>
                <p:ext uri="{D42A27DB-BD31-4B8C-83A1-F6EECF244321}">
                  <p14:modId xmlns:p14="http://schemas.microsoft.com/office/powerpoint/2010/main" xmlns="" val="4211504589"/>
                </p:ext>
              </p:extLst>
            </p:nvPr>
          </p:nvGraphicFramePr>
          <p:xfrm>
            <a:off x="1524000" y="1397000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1115616" y="141277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тыс.руб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21034018">
              <a:off x="3153434" y="1915329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1102" y="962289"/>
            <a:ext cx="3392897" cy="2266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917101"/>
            <a:ext cx="2855183" cy="190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012160" y="3356992"/>
            <a:ext cx="28828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Сформировано 18 клубных формирований с количеством участников 150 чел.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2016 год-5875,0 тыс.руб.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1122" y="-99392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279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56895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дорожного фонда.</a:t>
            </a:r>
          </a:p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за  2016 год-1873,1 тыс.руб.</a:t>
            </a:r>
            <a:endParaRPr lang="ru-RU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1122" y="-6319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1234394980"/>
              </p:ext>
            </p:extLst>
          </p:nvPr>
        </p:nvGraphicFramePr>
        <p:xfrm>
          <a:off x="1187624" y="1397000"/>
          <a:ext cx="5904656" cy="390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848" y="1340768"/>
            <a:ext cx="17065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4509120"/>
            <a:ext cx="3059832" cy="229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4419" y="2250250"/>
            <a:ext cx="3011827" cy="2258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4653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21" y="-7518"/>
            <a:ext cx="7493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16632"/>
            <a:ext cx="8568952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дорожном хозяйстве за 2016 год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526415406"/>
              </p:ext>
            </p:extLst>
          </p:nvPr>
        </p:nvGraphicFramePr>
        <p:xfrm>
          <a:off x="15829" y="962445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054559767"/>
              </p:ext>
            </p:extLst>
          </p:nvPr>
        </p:nvGraphicFramePr>
        <p:xfrm>
          <a:off x="-11604" y="2564904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553852"/>
              </p:ext>
            </p:extLst>
          </p:nvPr>
        </p:nvGraphicFramePr>
        <p:xfrm>
          <a:off x="-25638" y="4365104"/>
          <a:ext cx="9092724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xmlns="" val="1562040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601</TotalTime>
  <Words>528</Words>
  <Application>Microsoft Office PowerPoint</Application>
  <PresentationFormat>Экран (4:3)</PresentationFormat>
  <Paragraphs>116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Исполнительная</vt:lpstr>
      <vt:lpstr>Исполнение бюджета Екатериновского сельского поселения Матвеево-Курганского района за  2016 год</vt:lpstr>
      <vt:lpstr>Слайд 2</vt:lpstr>
      <vt:lpstr>Слайд 3</vt:lpstr>
      <vt:lpstr>Структура налоговых доходов бюджета Екатериновского сельского поселения в 2016 году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1</cp:lastModifiedBy>
  <cp:revision>65</cp:revision>
  <dcterms:created xsi:type="dcterms:W3CDTF">2014-05-11T13:45:39Z</dcterms:created>
  <dcterms:modified xsi:type="dcterms:W3CDTF">2018-02-21T08:12:12Z</dcterms:modified>
</cp:coreProperties>
</file>