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drawings/drawing2.xml" ContentType="application/vnd.openxmlformats-officedocument.drawingml.chartshap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3"/>
  </p:notes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Office_Excel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cat>
            <c:strRef>
              <c:f>Лист1!$A$2:$A$7</c:f>
              <c:strCache>
                <c:ptCount val="6"/>
                <c:pt idx="0">
                  <c:v>Налоги на доходы физических лиц</c:v>
                </c:pt>
                <c:pt idx="1">
                  <c:v>Единый сельхоз налог</c:v>
                </c:pt>
                <c:pt idx="2">
                  <c:v>Налог на имущество физических лиц</c:v>
                </c:pt>
                <c:pt idx="3">
                  <c:v>Земельный налог</c:v>
                </c:pt>
                <c:pt idx="4">
                  <c:v>Остальные налоговые доходы</c:v>
                </c:pt>
                <c:pt idx="5">
                  <c:v>Неналоговые доходы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10</c:v>
                </c:pt>
                <c:pt idx="1">
                  <c:v>15</c:v>
                </c:pt>
                <c:pt idx="2">
                  <c:v>5</c:v>
                </c:pt>
                <c:pt idx="3">
                  <c:v>66</c:v>
                </c:pt>
                <c:pt idx="4">
                  <c:v>1</c:v>
                </c:pt>
                <c:pt idx="5">
                  <c:v>3</c:v>
                </c:pt>
              </c:numCache>
            </c:numRef>
          </c:val>
        </c:ser>
        <c:dLbls>
          <c:showPercent val="1"/>
        </c:dLbls>
        <c:firstSliceAng val="0"/>
      </c:pieChart>
    </c:plotArea>
    <c:legend>
      <c:legendPos val="r"/>
      <c:layout>
        <c:manualLayout>
          <c:xMode val="edge"/>
          <c:yMode val="edge"/>
          <c:x val="0.66243655540330915"/>
          <c:y val="3.1606937853466056E-2"/>
          <c:w val="0.32776515057997668"/>
          <c:h val="0.91508968139342561"/>
        </c:manualLayout>
      </c:layout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autoTitleDeleted val="1"/>
    <c:view3D>
      <c:rAngAx val="1"/>
    </c:view3D>
    <c:plotArea>
      <c:layout>
        <c:manualLayout>
          <c:layoutTarget val="inner"/>
          <c:xMode val="edge"/>
          <c:yMode val="edge"/>
          <c:x val="1.6572388715876001E-2"/>
          <c:y val="7.4649763295593094E-3"/>
          <c:w val="0.96685522256825362"/>
          <c:h val="0.85523745482318259"/>
        </c:manualLayout>
      </c:layout>
      <c:bar3DChart>
        <c:barDir val="col"/>
        <c:grouping val="clustered"/>
        <c:ser>
          <c:idx val="1"/>
          <c:order val="0"/>
          <c:tx>
            <c:strRef>
              <c:f>Лист1!$C$1</c:f>
              <c:strCache>
                <c:ptCount val="1"/>
                <c:pt idx="0">
                  <c:v>план</c:v>
                </c:pt>
              </c:strCache>
            </c:strRef>
          </c:tx>
          <c:dLbls>
            <c:dLbl>
              <c:idx val="0"/>
              <c:layout>
                <c:manualLayout>
                  <c:x val="1.2052646338818866E-2"/>
                  <c:y val="0.13685789937525397"/>
                </c:manualLayout>
              </c:layout>
              <c:tx>
                <c:rich>
                  <a:bodyPr/>
                  <a:lstStyle/>
                  <a:p>
                    <a:r>
                      <a:rPr lang="ru-RU" sz="3200" dirty="0" smtClean="0">
                        <a:solidFill>
                          <a:srgbClr val="FFFF66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5392,2</a:t>
                    </a:r>
                    <a:endParaRPr lang="en-US" sz="3200" dirty="0">
                      <a:solidFill>
                        <a:srgbClr val="FFFF66"/>
                      </a:solidFill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7788-492A-9C7E-FDDAEEA33746}"/>
                </c:ext>
              </c:extLst>
            </c:dLbl>
            <c:dLbl>
              <c:idx val="1"/>
              <c:layout>
                <c:manualLayout>
                  <c:x val="1.6572388715876001E-2"/>
                  <c:y val="8.4603065068338867E-2"/>
                </c:manualLayout>
              </c:layout>
              <c:tx>
                <c:rich>
                  <a:bodyPr/>
                  <a:lstStyle/>
                  <a:p>
                    <a:r>
                      <a:rPr lang="en-US" smtClean="0">
                        <a:solidFill>
                          <a:srgbClr val="FFFF66"/>
                        </a:solidFill>
                      </a:rPr>
                      <a:t>726</a:t>
                    </a:r>
                    <a:r>
                      <a:rPr lang="ru-RU" smtClean="0">
                        <a:solidFill>
                          <a:srgbClr val="FFFF66"/>
                        </a:solidFill>
                      </a:rPr>
                      <a:t> </a:t>
                    </a:r>
                    <a:r>
                      <a:rPr lang="en-US" smtClean="0">
                        <a:solidFill>
                          <a:srgbClr val="FFFF66"/>
                        </a:solidFill>
                      </a:rPr>
                      <a:t>588,2</a:t>
                    </a:r>
                    <a:endParaRPr lang="en-US">
                      <a:solidFill>
                        <a:srgbClr val="FFFF66"/>
                      </a:solidFill>
                    </a:endParaRPr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788-492A-9C7E-FDDAEEA33746}"/>
                </c:ext>
              </c:extLst>
            </c:dLbl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Лист1!$A$2:$A$2</c:f>
              <c:numCache>
                <c:formatCode>General</c:formatCode>
                <c:ptCount val="1"/>
                <c:pt idx="0">
                  <c:v>2017</c:v>
                </c:pt>
              </c:numCache>
            </c:numRef>
          </c:cat>
          <c:val>
            <c:numRef>
              <c:f>Лист1!$C$2:$C$2</c:f>
              <c:numCache>
                <c:formatCode>#,##0.0</c:formatCode>
                <c:ptCount val="1"/>
                <c:pt idx="0">
                  <c:v>5392.2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7788-492A-9C7E-FDDAEEA33746}"/>
            </c:ext>
          </c:extLst>
        </c:ser>
        <c:ser>
          <c:idx val="2"/>
          <c:order val="1"/>
          <c:tx>
            <c:strRef>
              <c:f>Лист1!$D$1</c:f>
              <c:strCache>
                <c:ptCount val="1"/>
                <c:pt idx="0">
                  <c:v>факт</c:v>
                </c:pt>
              </c:strCache>
            </c:strRef>
          </c:tx>
          <c:dLbls>
            <c:dLbl>
              <c:idx val="0"/>
              <c:layout>
                <c:manualLayout>
                  <c:x val="1.80789695082283E-2"/>
                  <c:y val="0.14432287570481317"/>
                </c:manualLayout>
              </c:layout>
              <c:tx>
                <c:rich>
                  <a:bodyPr/>
                  <a:lstStyle/>
                  <a:p>
                    <a:r>
                      <a:rPr lang="ru-RU" sz="3200" dirty="0" smtClean="0">
                        <a:latin typeface="Times New Roman" pitchFamily="18" charset="0"/>
                        <a:cs typeface="Times New Roman" pitchFamily="18" charset="0"/>
                      </a:rPr>
                      <a:t>5467,1</a:t>
                    </a:r>
                    <a:endParaRPr lang="en-US" sz="3200" dirty="0" smtClean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7788-492A-9C7E-FDDAEEA33746}"/>
                </c:ext>
              </c:extLst>
            </c:dLbl>
            <c:dLbl>
              <c:idx val="1"/>
              <c:layout>
                <c:manualLayout>
                  <c:x val="1.6572388715876001E-2"/>
                  <c:y val="9.2068041397898245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solidFill>
                          <a:srgbClr val="FFFF00"/>
                        </a:solidFill>
                      </a:rPr>
                      <a:t>736</a:t>
                    </a:r>
                    <a:r>
                      <a:rPr lang="ru-RU" dirty="0" smtClean="0">
                        <a:solidFill>
                          <a:srgbClr val="FFFF00"/>
                        </a:solidFill>
                      </a:rPr>
                      <a:t> </a:t>
                    </a:r>
                    <a:r>
                      <a:rPr lang="en-US" dirty="0" smtClean="0">
                        <a:solidFill>
                          <a:srgbClr val="FFFF00"/>
                        </a:solidFill>
                      </a:rPr>
                      <a:t>635,3</a:t>
                    </a:r>
                    <a:endParaRPr lang="en-US" dirty="0">
                      <a:solidFill>
                        <a:srgbClr val="FFFF00"/>
                      </a:solidFill>
                    </a:endParaRPr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788-492A-9C7E-FDDAEEA33746}"/>
                </c:ext>
              </c:extLst>
            </c:dLbl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Лист1!$A$2:$A$2</c:f>
              <c:numCache>
                <c:formatCode>General</c:formatCode>
                <c:ptCount val="1"/>
                <c:pt idx="0">
                  <c:v>2017</c:v>
                </c:pt>
              </c:numCache>
            </c:numRef>
          </c:cat>
          <c:val>
            <c:numRef>
              <c:f>Лист1!$D$2:$D$2</c:f>
              <c:numCache>
                <c:formatCode>#,##0.0</c:formatCode>
                <c:ptCount val="1"/>
                <c:pt idx="0">
                  <c:v>5467.1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7788-492A-9C7E-FDDAEEA33746}"/>
            </c:ext>
          </c:extLst>
        </c:ser>
        <c:dLbls>
          <c:showVal val="1"/>
        </c:dLbls>
        <c:gapWidth val="75"/>
        <c:shape val="cylinder"/>
        <c:axId val="76111232"/>
        <c:axId val="76117120"/>
        <c:axId val="0"/>
      </c:bar3DChart>
      <c:catAx>
        <c:axId val="76111232"/>
        <c:scaling>
          <c:orientation val="minMax"/>
        </c:scaling>
        <c:axPos val="b"/>
        <c:numFmt formatCode="General" sourceLinked="1"/>
        <c:majorTickMark val="none"/>
        <c:tickLblPos val="nextTo"/>
        <c:crossAx val="76117120"/>
        <c:crosses val="autoZero"/>
        <c:auto val="1"/>
        <c:lblAlgn val="ctr"/>
        <c:lblOffset val="100"/>
      </c:catAx>
      <c:valAx>
        <c:axId val="76117120"/>
        <c:scaling>
          <c:orientation val="minMax"/>
          <c:min val="0"/>
        </c:scaling>
        <c:delete val="1"/>
        <c:axPos val="l"/>
        <c:majorGridlines/>
        <c:numFmt formatCode="#,##0.0" sourceLinked="1"/>
        <c:majorTickMark val="none"/>
        <c:tickLblPos val="none"/>
        <c:crossAx val="76111232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autoTitleDeleted val="1"/>
    <c:view3D>
      <c:rotX val="75"/>
      <c:perspective val="30"/>
    </c:view3D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Дотации</c:v>
                </c:pt>
                <c:pt idx="1">
                  <c:v>Субвенции</c:v>
                </c:pt>
                <c:pt idx="2">
                  <c:v>Иные межбюджетные трансферы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89</c:v>
                </c:pt>
                <c:pt idx="1">
                  <c:v>3</c:v>
                </c:pt>
                <c:pt idx="2">
                  <c:v>8</c:v>
                </c:pt>
              </c:numCache>
            </c:numRef>
          </c:val>
        </c:ser>
        <c:dLbls>
          <c:showPercent val="1"/>
        </c:dLbls>
      </c:pie3DChart>
    </c:plotArea>
    <c:legend>
      <c:legendPos val="r"/>
      <c:layout>
        <c:manualLayout>
          <c:xMode val="edge"/>
          <c:yMode val="edge"/>
          <c:x val="0.63033858267716569"/>
          <c:y val="0.16733439960629931"/>
          <c:w val="0.29888923232952125"/>
          <c:h val="0.55043360367402772"/>
        </c:manualLayout>
      </c:layout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r>
                      <a:rPr lang="ru-RU" smtClean="0"/>
                      <a:t>,4</a:t>
                    </a:r>
                    <a:r>
                      <a:rPr lang="en-US" smtClean="0"/>
                      <a:t>%</a:t>
                    </a:r>
                    <a:endParaRPr lang="en-US"/>
                  </a:p>
                </c:rich>
              </c:tx>
              <c:showPercent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0</a:t>
                    </a:r>
                    <a:r>
                      <a:rPr lang="ru-RU" smtClean="0"/>
                      <a:t>,4</a:t>
                    </a:r>
                    <a:r>
                      <a:rPr lang="en-US" smtClean="0"/>
                      <a:t>%</a:t>
                    </a:r>
                    <a:endParaRPr lang="en-US"/>
                  </a:p>
                </c:rich>
              </c:tx>
              <c:showPercent val="1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ru-RU" smtClean="0"/>
                      <a:t>0,5</a:t>
                    </a:r>
                    <a:r>
                      <a:rPr lang="en-US" smtClean="0"/>
                      <a:t>%</a:t>
                    </a:r>
                    <a:endParaRPr lang="en-US"/>
                  </a:p>
                </c:rich>
              </c:tx>
              <c:showPercent val="1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0</a:t>
                    </a:r>
                    <a:r>
                      <a:rPr lang="ru-RU" smtClean="0"/>
                      <a:t>,1</a:t>
                    </a:r>
                    <a:r>
                      <a:rPr lang="en-US" smtClean="0"/>
                      <a:t>%</a:t>
                    </a:r>
                    <a:endParaRPr lang="en-US" dirty="0"/>
                  </a:p>
                </c:rich>
              </c:tx>
              <c:showPercent val="1"/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ru-RU" smtClean="0"/>
                      <a:t>0,5</a:t>
                    </a:r>
                    <a:r>
                      <a:rPr lang="en-US" smtClean="0"/>
                      <a:t>%</a:t>
                    </a:r>
                    <a:endParaRPr lang="en-US" dirty="0"/>
                  </a:p>
                </c:rich>
              </c:tx>
              <c:showPercent val="1"/>
            </c:dLbl>
            <c:showPercent val="1"/>
            <c:showLeaderLines val="1"/>
          </c:dLbls>
          <c:cat>
            <c:strRef>
              <c:f>Лист1!$A$2:$A$10</c:f>
              <c:strCache>
                <c:ptCount val="9"/>
                <c:pt idx="0">
                  <c:v>Общегосударственные вопросы</c:v>
                </c:pt>
                <c:pt idx="1">
                  <c:v>Национальная оборона</c:v>
                </c:pt>
                <c:pt idx="2">
                  <c:v>Национальная безопасность</c:v>
                </c:pt>
                <c:pt idx="3">
                  <c:v>Национальная экономика</c:v>
                </c:pt>
                <c:pt idx="4">
                  <c:v>ЖКХ</c:v>
                </c:pt>
                <c:pt idx="5">
                  <c:v>Образование</c:v>
                </c:pt>
                <c:pt idx="6">
                  <c:v>Культура</c:v>
                </c:pt>
                <c:pt idx="7">
                  <c:v>Социальная политика</c:v>
                </c:pt>
                <c:pt idx="8">
                  <c:v>Физическая культура и спорт</c:v>
                </c:pt>
              </c:strCache>
            </c:strRef>
          </c:cat>
          <c:val>
            <c:numRef>
              <c:f>Лист1!$B$2:$B$10</c:f>
              <c:numCache>
                <c:formatCode>General</c:formatCode>
                <c:ptCount val="9"/>
                <c:pt idx="0">
                  <c:v>37</c:v>
                </c:pt>
                <c:pt idx="1">
                  <c:v>1.4</c:v>
                </c:pt>
                <c:pt idx="2">
                  <c:v>0.4</c:v>
                </c:pt>
                <c:pt idx="3">
                  <c:v>0.5</c:v>
                </c:pt>
                <c:pt idx="4">
                  <c:v>21</c:v>
                </c:pt>
                <c:pt idx="5">
                  <c:v>0.1</c:v>
                </c:pt>
                <c:pt idx="6">
                  <c:v>38</c:v>
                </c:pt>
                <c:pt idx="7">
                  <c:v>1</c:v>
                </c:pt>
                <c:pt idx="8">
                  <c:v>0.5</c:v>
                </c:pt>
              </c:numCache>
            </c:numRef>
          </c:val>
        </c:ser>
        <c:dLbls>
          <c:showPercent val="1"/>
        </c:dLbls>
        <c:firstSliceAng val="0"/>
      </c:pieChart>
    </c:plotArea>
    <c:legend>
      <c:legendPos val="r"/>
      <c:layout>
        <c:manualLayout>
          <c:xMode val="edge"/>
          <c:yMode val="edge"/>
          <c:x val="0.65447762748583538"/>
          <c:y val="1.8087772927229465E-2"/>
          <c:w val="0.3360740175694768"/>
          <c:h val="0.96648787493414845"/>
        </c:manualLayout>
      </c:layout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30"/>
  <c:chart>
    <c:autoTitleDeleted val="1"/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dLbls>
            <c:dLbl>
              <c:idx val="0"/>
              <c:layout>
                <c:manualLayout>
                  <c:x val="3.5261461189602314E-2"/>
                  <c:y val="-6.3803409753149423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0986-48CD-9844-DD6EC5865F68}"/>
                </c:ext>
              </c:extLst>
            </c:dLbl>
            <c:dLbl>
              <c:idx val="1"/>
              <c:layout>
                <c:manualLayout>
                  <c:x val="3.5261461189602314E-2"/>
                  <c:y val="-6.3803409753149423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0986-48CD-9844-DD6EC5865F68}"/>
                </c:ext>
              </c:extLst>
            </c:dLbl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2016 (факт)</c:v>
                </c:pt>
                <c:pt idx="1">
                  <c:v>2017 (факт)</c:v>
                </c:pt>
              </c:strCache>
            </c:strRef>
          </c:cat>
          <c:val>
            <c:numRef>
              <c:f>Лист1!$B$2:$B$3</c:f>
              <c:numCache>
                <c:formatCode>#,##0.0</c:formatCode>
                <c:ptCount val="2"/>
                <c:pt idx="0">
                  <c:v>18260</c:v>
                </c:pt>
                <c:pt idx="1">
                  <c:v>11919.5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0986-48CD-9844-DD6EC5865F68}"/>
            </c:ext>
          </c:extLst>
        </c:ser>
        <c:dLbls>
          <c:showVal val="1"/>
        </c:dLbls>
        <c:shape val="cylinder"/>
        <c:axId val="78608256"/>
        <c:axId val="78609792"/>
        <c:axId val="0"/>
      </c:bar3DChart>
      <c:catAx>
        <c:axId val="78608256"/>
        <c:scaling>
          <c:orientation val="minMax"/>
        </c:scaling>
        <c:axPos val="b"/>
        <c:numFmt formatCode="General" sourceLinked="0"/>
        <c:tickLblPos val="nextTo"/>
        <c:crossAx val="78609792"/>
        <c:crosses val="autoZero"/>
        <c:auto val="1"/>
        <c:lblAlgn val="ctr"/>
        <c:lblOffset val="100"/>
      </c:catAx>
      <c:valAx>
        <c:axId val="78609792"/>
        <c:scaling>
          <c:orientation val="minMax"/>
          <c:min val="0"/>
        </c:scaling>
        <c:axPos val="l"/>
        <c:majorGridlines/>
        <c:numFmt formatCode="#,##0.0" sourceLinked="1"/>
        <c:tickLblPos val="nextTo"/>
        <c:crossAx val="78608256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0.55932</cdr:x>
      <cdr:y>0.67807</cdr:y>
    </cdr:from>
    <cdr:to>
      <cdr:x>0.66949</cdr:x>
      <cdr:y>0.73406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714908" y="3460760"/>
          <a:ext cx="928694" cy="2857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pPr algn="ctr"/>
          <a:r>
            <a:rPr lang="ru-RU" sz="20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Факт</a:t>
          </a:r>
          <a:endParaRPr lang="ru-RU" sz="2000" b="1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0.44735</cdr:x>
      <cdr:y>0</cdr:y>
    </cdr:from>
    <cdr:to>
      <cdr:x>0.59257</cdr:x>
      <cdr:y>0.10842</cdr:y>
    </cdr:to>
    <cdr:sp macro="" textlink="">
      <cdr:nvSpPr>
        <cdr:cNvPr id="7" name="TextBox 6"/>
        <cdr:cNvSpPr txBox="1"/>
      </cdr:nvSpPr>
      <cdr:spPr>
        <a:xfrm xmlns:a="http://schemas.openxmlformats.org/drawingml/2006/main" rot="20131629">
          <a:off x="3770982" y="-1168296"/>
          <a:ext cx="1224159" cy="55335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pPr algn="ctr"/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101,3 %</a:t>
          </a:r>
          <a:endParaRPr lang="ru-RU" sz="24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0.26943</cdr:x>
      <cdr:y>0.6803</cdr:y>
    </cdr:from>
    <cdr:to>
      <cdr:x>0.43892</cdr:x>
      <cdr:y>0.75308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2271196" y="3472160"/>
          <a:ext cx="1428748" cy="37144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pPr algn="ctr"/>
          <a:r>
            <a:rPr lang="ru-RU" sz="20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План</a:t>
          </a:r>
          <a:endParaRPr lang="ru-RU" sz="1200" b="1" dirty="0">
            <a:solidFill>
              <a:schemeClr val="bg1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0.49302</cdr:x>
      <cdr:y>0.07363</cdr:y>
    </cdr:from>
    <cdr:to>
      <cdr:x>0.58496</cdr:x>
      <cdr:y>0.14418</cdr:y>
    </cdr:to>
    <cdr:sp macro="" textlink="">
      <cdr:nvSpPr>
        <cdr:cNvPr id="10" name="Прямая со стрелкой 9"/>
        <cdr:cNvSpPr/>
      </cdr:nvSpPr>
      <cdr:spPr>
        <a:xfrm xmlns:a="http://schemas.openxmlformats.org/drawingml/2006/main" flipV="1">
          <a:off x="4155980" y="375816"/>
          <a:ext cx="775065" cy="360040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2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1">
          <a:schemeClr val="dk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0.03906</cdr:x>
      <cdr:y>0.03374</cdr:y>
    </cdr:from>
    <cdr:to>
      <cdr:x>0.14844</cdr:x>
      <cdr:y>0.10276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57158" y="174612"/>
          <a:ext cx="1000132" cy="3571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400" dirty="0" smtClean="0">
              <a:latin typeface="Times New Roman" pitchFamily="18" charset="0"/>
              <a:cs typeface="Times New Roman" pitchFamily="18" charset="0"/>
            </a:rPr>
            <a:t>тыс.руб</a:t>
          </a:r>
          <a:r>
            <a:rPr lang="ru-RU" sz="1400" dirty="0" smtClean="0"/>
            <a:t>.</a:t>
          </a:r>
          <a:endParaRPr lang="ru-RU" sz="1400" dirty="0"/>
        </a:p>
      </cdr:txBody>
    </cdr:sp>
  </cdr:relSizeAnchor>
  <cdr:relSizeAnchor xmlns:cdr="http://schemas.openxmlformats.org/drawingml/2006/chartDrawing">
    <cdr:from>
      <cdr:x>0.51663</cdr:x>
      <cdr:y>0.16491</cdr:y>
    </cdr:from>
    <cdr:to>
      <cdr:x>0.626</cdr:x>
      <cdr:y>0.23393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4724048" y="853435"/>
          <a:ext cx="1000080" cy="35719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600" b="1" dirty="0" smtClean="0">
              <a:solidFill>
                <a:srgbClr val="6600CC"/>
              </a:solidFill>
              <a:latin typeface="Times New Roman" pitchFamily="18" charset="0"/>
              <a:cs typeface="Times New Roman" pitchFamily="18" charset="0"/>
            </a:rPr>
            <a:t>34,7</a:t>
          </a:r>
          <a:r>
            <a:rPr lang="ru-RU" sz="1600" b="1" dirty="0" smtClean="0">
              <a:solidFill>
                <a:srgbClr val="6600CC"/>
              </a:solidFill>
            </a:rPr>
            <a:t>%</a:t>
          </a:r>
          <a:endParaRPr lang="ru-RU" sz="1600" b="1" dirty="0">
            <a:solidFill>
              <a:srgbClr val="6600CC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B5097A-8CB1-4FB3-9A73-117D37FE49F6}" type="datetimeFigureOut">
              <a:rPr lang="ru-RU" smtClean="0"/>
              <a:pPr/>
              <a:t>29.05.2018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EF759A-AEEB-4CB1-A5C3-781E16237B9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EF759A-AEEB-4CB1-A5C3-781E16237B96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29.05.2018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29.05.2018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29.05.2018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29.05.2018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29.05.2018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2060848"/>
            <a:ext cx="7772400" cy="254888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Исполнение бюджета </a:t>
            </a:r>
            <a:r>
              <a:rPr lang="ru-RU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Екатериновского</a:t>
            </a:r>
            <a:r>
              <a:rPr lang="ru-RU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сельского поселения за 2017 год</a:t>
            </a:r>
            <a:endParaRPr lang="ru-RU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27650" name="Picture 2" descr="http://ekaterinovkasp.ru/Images/ger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87924" y="476672"/>
            <a:ext cx="1368152" cy="15527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592371" y="548680"/>
            <a:ext cx="7959258" cy="124649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5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Объем доходов бюджета </a:t>
            </a:r>
            <a:r>
              <a:rPr lang="ru-RU" sz="25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Екатериновского</a:t>
            </a:r>
            <a:r>
              <a:rPr lang="ru-RU" sz="25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сельского поселения в 2017 году</a:t>
            </a:r>
          </a:p>
          <a:p>
            <a:pPr algn="ctr"/>
            <a:r>
              <a:rPr lang="ru-RU" sz="25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составил 10 823,3 тыс. руб.</a:t>
            </a:r>
            <a:endParaRPr lang="ru-RU" sz="25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714" y="1700808"/>
            <a:ext cx="7434572" cy="45251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2" descr="http://ekaterinovkasp.ru/Images/ger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877272"/>
            <a:ext cx="864159" cy="9807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3408154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395536" y="404664"/>
            <a:ext cx="8286808" cy="707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Объем налоговых и неналоговых доходов бюджета </a:t>
            </a:r>
            <a:r>
              <a:rPr lang="ru-RU" sz="2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Екатериновского</a:t>
            </a:r>
            <a:r>
              <a:rPr lang="ru-RU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сельского поселения в 2017 году составил 5 467,1 тыс.руб.</a:t>
            </a:r>
            <a:endParaRPr lang="ru-RU" sz="2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Диаграмма 6"/>
          <p:cNvGraphicFramePr/>
          <p:nvPr/>
        </p:nvGraphicFramePr>
        <p:xfrm>
          <a:off x="755576" y="1196752"/>
          <a:ext cx="7776864" cy="4896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9" name="Picture 2" descr="http://ekaterinovkasp.ru/Images/ger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877272"/>
            <a:ext cx="864159" cy="9807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3266895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467544" y="476672"/>
            <a:ext cx="8280920" cy="86177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5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Исполнение собственных доходов бюджета </a:t>
            </a:r>
            <a:r>
              <a:rPr lang="ru-RU" sz="25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Екатериновского</a:t>
            </a:r>
            <a:r>
              <a:rPr lang="ru-RU" sz="25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сельского поселения</a:t>
            </a:r>
            <a:endParaRPr lang="ru-RU" sz="25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="" xmlns:p14="http://schemas.microsoft.com/office/powerpoint/2010/main" val="1133994805"/>
              </p:ext>
            </p:extLst>
          </p:nvPr>
        </p:nvGraphicFramePr>
        <p:xfrm>
          <a:off x="428596" y="1397000"/>
          <a:ext cx="8429684" cy="51038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Picture 2" descr="http://ekaterinovkasp.ru/Images/ger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877272"/>
            <a:ext cx="864159" cy="9807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кругленный прямоугольник 11"/>
          <p:cNvSpPr/>
          <p:nvPr/>
        </p:nvSpPr>
        <p:spPr>
          <a:xfrm>
            <a:off x="214282" y="1911850"/>
            <a:ext cx="3143272" cy="92869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Направление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бюджетной политики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676817" y="1911850"/>
            <a:ext cx="5214974" cy="571504"/>
          </a:xfrm>
          <a:prstGeom prst="roundRect">
            <a:avLst>
              <a:gd name="adj" fmla="val 16667"/>
            </a:avLst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Результаты исполнения по бюджету</a:t>
            </a:r>
          </a:p>
          <a:p>
            <a:pPr algn="ctr"/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Екатериновского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сельского поселения в 2017 году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95536" y="0"/>
            <a:ext cx="8496944" cy="156966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Реализация утвержденных администрацией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Екатериновского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сельского поселения Основных направлений бюджетной политики и основных направлений налоговой политики в 2017 году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467544" y="3714752"/>
            <a:ext cx="2747134" cy="2666576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Наращивание собственной доходной базы и обеспечение сбалансированности бюджета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Екатериновского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сельского поселения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3357554" y="3143248"/>
            <a:ext cx="5500726" cy="3214710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Обеспечена работа Координационного Совета по вопросам собираемости налогов и других обязательных платежей. В администрации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Екатериновского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сельского поселения проведено 12 заседаний Координационного Совета.</a:t>
            </a:r>
          </a:p>
          <a:p>
            <a:pPr algn="ctr"/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Налоговые и неналоговые доходы исполнены в объеме 5 467,1тыс.руб.(перевыполнение плана на 79,4 тыс. руб.или на 1,3%)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Стрелка вниз 23"/>
          <p:cNvSpPr/>
          <p:nvPr/>
        </p:nvSpPr>
        <p:spPr>
          <a:xfrm>
            <a:off x="1357290" y="2928934"/>
            <a:ext cx="785818" cy="714380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Стрелка вниз 24"/>
          <p:cNvSpPr/>
          <p:nvPr/>
        </p:nvSpPr>
        <p:spPr>
          <a:xfrm>
            <a:off x="5857884" y="2535578"/>
            <a:ext cx="785818" cy="607670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Picture 2" descr="http://ekaterinovkasp.ru/Images/ger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877272"/>
            <a:ext cx="864159" cy="9807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539552" y="476672"/>
            <a:ext cx="8028384" cy="110799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5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Объем безвозмездных поступлений составил </a:t>
            </a:r>
          </a:p>
          <a:p>
            <a:pPr algn="ctr"/>
            <a:r>
              <a:rPr lang="ru-RU" sz="25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5 356,2 тыс. руб. </a:t>
            </a:r>
          </a:p>
          <a:p>
            <a:pPr algn="ctr"/>
            <a:endParaRPr lang="ru-RU" sz="16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Диаграмма 8"/>
          <p:cNvGraphicFramePr/>
          <p:nvPr/>
        </p:nvGraphicFramePr>
        <p:xfrm>
          <a:off x="899592" y="1397000"/>
          <a:ext cx="7272808" cy="4912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0" name="Picture 2" descr="http://ekaterinovkasp.ru/Images/gerb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877272"/>
            <a:ext cx="864159" cy="9807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611560" y="476672"/>
            <a:ext cx="7992888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Структура расходов бюджета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Екатериновского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сельского поселения в 2017 году - 11 919,5 тыс.руб.</a:t>
            </a:r>
            <a:endParaRPr lang="ru-RU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2" descr="http://ekaterinovkasp.ru/Images/ger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877272"/>
            <a:ext cx="864159" cy="9807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6" name="Диаграмма 5"/>
          <p:cNvGraphicFramePr/>
          <p:nvPr/>
        </p:nvGraphicFramePr>
        <p:xfrm>
          <a:off x="611560" y="1397000"/>
          <a:ext cx="8064896" cy="4768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539552" y="476672"/>
            <a:ext cx="8172400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Динамика расходов бюджета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Екатериновского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сельского поселения</a:t>
            </a:r>
            <a:endParaRPr lang="ru-RU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="" xmlns:p14="http://schemas.microsoft.com/office/powerpoint/2010/main" val="193377073"/>
              </p:ext>
            </p:extLst>
          </p:nvPr>
        </p:nvGraphicFramePr>
        <p:xfrm>
          <a:off x="0" y="1397000"/>
          <a:ext cx="9144000" cy="5175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11" name="Прямая со стрелкой 10"/>
          <p:cNvCxnSpPr/>
          <p:nvPr/>
        </p:nvCxnSpPr>
        <p:spPr>
          <a:xfrm>
            <a:off x="4286248" y="2500306"/>
            <a:ext cx="1437880" cy="496646"/>
          </a:xfrm>
          <a:prstGeom prst="straightConnector1">
            <a:avLst/>
          </a:prstGeom>
          <a:ln w="25400">
            <a:solidFill>
              <a:srgbClr val="9900FF"/>
            </a:solidFill>
            <a:prstDash val="lg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2" descr="http://ekaterinovkasp.ru/Images/ger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877272"/>
            <a:ext cx="864159" cy="9807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539552" y="471155"/>
            <a:ext cx="8174142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Программа «Обеспечение качественными жилищно-коммунальными услугами населения  </a:t>
            </a:r>
            <a:r>
              <a:rPr lang="ru-RU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Екатериновского</a:t>
            </a: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сельского поселения» исполнено 2 498,0 тыс.руб.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55575" y="5085184"/>
            <a:ext cx="7975831" cy="164307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sz="1400" i="1" dirty="0" smtClean="0"/>
          </a:p>
          <a:p>
            <a:r>
              <a:rPr lang="ru-RU" sz="1400" i="1" dirty="0"/>
              <a:t>-благоустройство территории </a:t>
            </a:r>
            <a:r>
              <a:rPr lang="ru-RU" sz="1400" i="1" dirty="0" smtClean="0"/>
              <a:t> сельского поселения </a:t>
            </a:r>
            <a:r>
              <a:rPr lang="ru-RU" sz="1400" i="1" dirty="0"/>
              <a:t>(</a:t>
            </a:r>
            <a:r>
              <a:rPr lang="ru-RU" sz="1400" i="1" dirty="0" smtClean="0"/>
              <a:t>озеленение, установка детской площадки в </a:t>
            </a:r>
            <a:r>
              <a:rPr lang="ru-RU" sz="1400" i="1" dirty="0" err="1" smtClean="0"/>
              <a:t>х.Новоспасовский</a:t>
            </a:r>
            <a:r>
              <a:rPr lang="ru-RU" sz="1400" i="1" dirty="0" smtClean="0"/>
              <a:t>, текущий ремонт памятников)-381,3 </a:t>
            </a:r>
            <a:r>
              <a:rPr lang="ru-RU" sz="1400" i="1" dirty="0"/>
              <a:t>тыс. руб., </a:t>
            </a:r>
          </a:p>
          <a:p>
            <a:r>
              <a:rPr lang="ru-RU" sz="1400" i="1" dirty="0" smtClean="0"/>
              <a:t>-приобретение роторной косилки и контейнеров для ТБО  – 97,6 тыс.руб.,</a:t>
            </a:r>
          </a:p>
          <a:p>
            <a:r>
              <a:rPr lang="ru-RU" sz="1400" i="1" dirty="0" smtClean="0"/>
              <a:t>-</a:t>
            </a:r>
            <a:r>
              <a:rPr lang="ru-RU" sz="1400" i="1" dirty="0"/>
              <a:t>организация освещения улиц </a:t>
            </a:r>
            <a:r>
              <a:rPr lang="ru-RU" sz="1400" i="1" dirty="0" smtClean="0"/>
              <a:t>сельского поселения </a:t>
            </a:r>
            <a:r>
              <a:rPr lang="ru-RU" sz="1400" i="1" dirty="0"/>
              <a:t>(освещение улиц в темное время суток, </a:t>
            </a:r>
            <a:r>
              <a:rPr lang="ru-RU" sz="1400" i="1" dirty="0" smtClean="0"/>
              <a:t>ТО </a:t>
            </a:r>
            <a:r>
              <a:rPr lang="ru-RU" sz="1400" i="1" dirty="0"/>
              <a:t>сетей наружного </a:t>
            </a:r>
            <a:r>
              <a:rPr lang="ru-RU" sz="1400" i="1" dirty="0" smtClean="0"/>
              <a:t>освещения)- 2 015,5 </a:t>
            </a:r>
            <a:r>
              <a:rPr lang="ru-RU" sz="1400" i="1" dirty="0"/>
              <a:t>тыс</a:t>
            </a:r>
            <a:r>
              <a:rPr lang="ru-RU" sz="1400" i="1" dirty="0" smtClean="0"/>
              <a:t>. руб.</a:t>
            </a:r>
            <a:endParaRPr lang="ru-RU" sz="1400" i="1" dirty="0"/>
          </a:p>
          <a:p>
            <a:endParaRPr lang="ru-RU" sz="1400" i="1" dirty="0" smtClean="0"/>
          </a:p>
          <a:p>
            <a:endParaRPr lang="ru-RU" sz="1400" i="1" dirty="0"/>
          </a:p>
        </p:txBody>
      </p:sp>
      <p:pic>
        <p:nvPicPr>
          <p:cNvPr id="40962" name="Picture 2" descr="E:\Документы\ФОТОМАТЕРИАЛЫ\Мусоровоз\ФОТО С Фотокамеры 163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628800"/>
            <a:ext cx="2688299" cy="20162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E:\Документы\ФОТОМАТЕРИАЛЫ\Фото на ОТЧЕТ Главы\Общая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15816" y="1844824"/>
            <a:ext cx="3312368" cy="24842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 descr="E:\Документы\ФОТОМАТЕРИАЛЫ\Фото на ОТЧЕТ Главы\IMG_267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8144" y="2924944"/>
            <a:ext cx="2784309" cy="20882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2" descr="http://ekaterinovkasp.ru/Images/gerb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5877272"/>
            <a:ext cx="864159" cy="9807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BF225-D2EB-4E73-94BE-104A7DB4901A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332656"/>
            <a:ext cx="8715436" cy="95511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Программа «Развитие физической культуры и спорта» исполнено 55,0 тыс.руб.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827584" y="5109952"/>
            <a:ext cx="7959258" cy="165398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i="1" dirty="0" smtClean="0"/>
              <a:t>-</a:t>
            </a:r>
            <a:r>
              <a:rPr lang="ru-RU" sz="1400" i="1" dirty="0"/>
              <a:t>Организация и проведение спортивных </a:t>
            </a:r>
            <a:r>
              <a:rPr lang="ru-RU" sz="1400" i="1" dirty="0" smtClean="0"/>
              <a:t>мероприятий (велопробег, теннисные турниры, Кросс нации, соревнования по футболу) </a:t>
            </a:r>
            <a:r>
              <a:rPr lang="ru-RU" sz="1400" i="1" dirty="0"/>
              <a:t>– </a:t>
            </a:r>
            <a:r>
              <a:rPr lang="ru-RU" sz="1400" i="1" dirty="0" smtClean="0"/>
              <a:t>55,0 </a:t>
            </a:r>
            <a:r>
              <a:rPr lang="ru-RU" sz="1400" i="1" dirty="0"/>
              <a:t>тыс.руб</a:t>
            </a:r>
            <a:r>
              <a:rPr lang="ru-RU" sz="1400" i="1" dirty="0" smtClean="0"/>
              <a:t>..</a:t>
            </a:r>
            <a:endParaRPr lang="ru-RU" sz="1400" i="1" dirty="0"/>
          </a:p>
          <a:p>
            <a:endParaRPr lang="ru-RU" sz="1400" i="1" dirty="0"/>
          </a:p>
        </p:txBody>
      </p:sp>
      <p:pic>
        <p:nvPicPr>
          <p:cNvPr id="2050" name="Picture 2" descr="E:\Документы\ФОТОМАТЕРИАЛЫ\Фото на ОТЧЕТ Главы\ФОТО С Фотокамеры 067.jpg"/>
          <p:cNvPicPr>
            <a:picLocks noChangeAspect="1" noChangeArrowheads="1"/>
          </p:cNvPicPr>
          <p:nvPr/>
        </p:nvPicPr>
        <p:blipFill>
          <a:blip r:embed="rId2" cstate="print"/>
          <a:srcRect b="15000"/>
          <a:stretch>
            <a:fillRect/>
          </a:stretch>
        </p:blipFill>
        <p:spPr bwMode="auto">
          <a:xfrm>
            <a:off x="395536" y="1412776"/>
            <a:ext cx="3840426" cy="2448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1" name="Picture 3" descr="E:\Документы\ФОТОМАТЕРИАЛЫ\Фото на ОТЧЕТ Главы\ФОТО С Фотокамеры 77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15816" y="2924944"/>
            <a:ext cx="2880320" cy="2160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2" descr="http://ekaterinovkasp.ru/Images/gerb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877272"/>
            <a:ext cx="864159" cy="9807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2" name="Picture 4" descr="E:\Документы\ФОТОМАТЕРИАЛЫ\Кросс наций 2017\IMG_053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20072" y="1484784"/>
            <a:ext cx="3322602" cy="24918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BF225-D2EB-4E73-94BE-104A7DB4901A}" type="slidenum">
              <a:rPr lang="ru-RU" smtClean="0"/>
              <a:pPr/>
              <a:t>11</a:t>
            </a:fld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332656"/>
            <a:ext cx="8429684" cy="84300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Программа «Развитие культуры» исполнено 4 537,8 тыс.руб.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827583" y="5157192"/>
            <a:ext cx="8200823" cy="170080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i="1" dirty="0" smtClean="0"/>
              <a:t>-содержание  учреждений культурно-досугового типа – 4 403,8 тыс. руб.,</a:t>
            </a:r>
          </a:p>
          <a:p>
            <a:r>
              <a:rPr lang="ru-RU" sz="1400" i="1" dirty="0" smtClean="0"/>
              <a:t>-мероприятия по организации и проведению фестивалей, конкурсов, праздничных мероприятий – 50,0 тыс. руб.,</a:t>
            </a:r>
          </a:p>
          <a:p>
            <a:r>
              <a:rPr lang="ru-RU" sz="1400" i="1" dirty="0" smtClean="0"/>
              <a:t>- приобретение звуковой аппаратуры для </a:t>
            </a:r>
            <a:r>
              <a:rPr lang="ru-RU" sz="1400" i="1" dirty="0" err="1" smtClean="0"/>
              <a:t>Малоекатериновского</a:t>
            </a:r>
            <a:r>
              <a:rPr lang="ru-RU" sz="1400" i="1" dirty="0" smtClean="0"/>
              <a:t> СДК-84,0 тыс.руб.</a:t>
            </a:r>
          </a:p>
        </p:txBody>
      </p:sp>
      <p:pic>
        <p:nvPicPr>
          <p:cNvPr id="8" name="Picture 2" descr="http://ekaterinovkasp.ru/Images/ger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877272"/>
            <a:ext cx="864159" cy="9807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4" name="Picture 2" descr="E:\Документы\ФОТОМАТЕРИАЛЫ\шансон 2016\IMG_845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340768"/>
            <a:ext cx="2808312" cy="21061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5" name="Picture 3" descr="E:\Документы\ФОТОМАТЕРИАЛЫ\8 марта 2017\IMG_708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7" y="2924944"/>
            <a:ext cx="3348373" cy="2232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6" name="Picture 4" descr="E:\Документы\ФОТОМАТЕРИАЛЫ\9 мая 2016\IMG_441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23928" y="1772816"/>
            <a:ext cx="4644516" cy="30963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126</TotalTime>
  <Words>359</Words>
  <Application>Microsoft Office PowerPoint</Application>
  <PresentationFormat>Экран (4:3)</PresentationFormat>
  <Paragraphs>47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Аспект</vt:lpstr>
      <vt:lpstr>Исполнение бюджета Екатериновского сельского поселения за 2017 год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Исполнение бюджета Екатериновского сельского поселения за 2017 год</dc:title>
  <dc:creator>User</dc:creator>
  <cp:lastModifiedBy>1</cp:lastModifiedBy>
  <cp:revision>14</cp:revision>
  <dcterms:created xsi:type="dcterms:W3CDTF">2018-01-18T11:49:29Z</dcterms:created>
  <dcterms:modified xsi:type="dcterms:W3CDTF">2018-05-29T08:03:52Z</dcterms:modified>
</cp:coreProperties>
</file>