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3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5"/>
              <c:layout>
                <c:manualLayout>
                  <c:x val="-4.8991470083570967E-3"/>
                  <c:y val="-8.8184646150427801E-2"/>
                </c:manualLayout>
              </c:layout>
              <c:showPercent val="1"/>
            </c:dLbl>
            <c:showPercent val="1"/>
          </c:dLbls>
          <c:cat>
            <c:strRef>
              <c:f>Лист1!$A$2:$A$7</c:f>
              <c:strCache>
                <c:ptCount val="6"/>
                <c:pt idx="0">
                  <c:v>Налоги на доходы физических лиц</c:v>
                </c:pt>
                <c:pt idx="1">
                  <c:v>Единый сельхоз налог</c:v>
                </c:pt>
                <c:pt idx="2">
                  <c:v>Налог на имущество физических лиц</c:v>
                </c:pt>
                <c:pt idx="3">
                  <c:v>Земельный налог</c:v>
                </c:pt>
                <c:pt idx="4">
                  <c:v>Остальные налоговые доходы</c:v>
                </c:pt>
                <c:pt idx="5">
                  <c:v>Неналоговые доходы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11</c:v>
                </c:pt>
                <c:pt idx="1">
                  <c:v>16</c:v>
                </c:pt>
                <c:pt idx="2">
                  <c:v>6</c:v>
                </c:pt>
                <c:pt idx="3">
                  <c:v>63</c:v>
                </c:pt>
                <c:pt idx="4">
                  <c:v>1</c:v>
                </c:pt>
                <c:pt idx="5">
                  <c:v>3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1.6572388715876001E-2"/>
          <c:y val="7.4649763295593094E-3"/>
          <c:w val="0.96685522256825396"/>
          <c:h val="0.85523745482318303"/>
        </c:manualLayout>
      </c:layout>
      <c:bar3DChart>
        <c:barDir val="col"/>
        <c:grouping val="clustered"/>
        <c:ser>
          <c:idx val="1"/>
          <c:order val="0"/>
          <c:tx>
            <c:strRef>
              <c:f>Лист1!$C$1</c:f>
              <c:strCache>
                <c:ptCount val="1"/>
                <c:pt idx="0">
                  <c:v>план</c:v>
                </c:pt>
              </c:strCache>
            </c:strRef>
          </c:tx>
          <c:dLbls>
            <c:dLbl>
              <c:idx val="0"/>
              <c:layout>
                <c:manualLayout>
                  <c:x val="1.2052646338818866E-2"/>
                  <c:y val="0.13685789937525397"/>
                </c:manualLayout>
              </c:layout>
              <c:tx>
                <c:rich>
                  <a:bodyPr/>
                  <a:lstStyle/>
                  <a:p>
                    <a:r>
                      <a:rPr lang="ru-RU" sz="3200" dirty="0" smtClean="0">
                        <a:solidFill>
                          <a:srgbClr val="FFFF66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5392,2</a:t>
                    </a:r>
                    <a:endParaRPr lang="en-US" sz="3200" dirty="0">
                      <a:solidFill>
                        <a:srgbClr val="FFFF66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788-492A-9C7E-FDDAEEA33746}"/>
                </c:ext>
              </c:extLst>
            </c:dLbl>
            <c:dLbl>
              <c:idx val="1"/>
              <c:layout>
                <c:manualLayout>
                  <c:x val="1.6572388715876001E-2"/>
                  <c:y val="8.4603065068338867E-2"/>
                </c:manualLayout>
              </c:layout>
              <c:tx>
                <c:rich>
                  <a:bodyPr/>
                  <a:lstStyle/>
                  <a:p>
                    <a:r>
                      <a:rPr lang="en-US" smtClean="0">
                        <a:solidFill>
                          <a:srgbClr val="FFFF66"/>
                        </a:solidFill>
                      </a:rPr>
                      <a:t>726</a:t>
                    </a:r>
                    <a:r>
                      <a:rPr lang="ru-RU" smtClean="0">
                        <a:solidFill>
                          <a:srgbClr val="FFFF66"/>
                        </a:solidFill>
                      </a:rPr>
                      <a:t> </a:t>
                    </a:r>
                    <a:r>
                      <a:rPr lang="en-US" smtClean="0">
                        <a:solidFill>
                          <a:srgbClr val="FFFF66"/>
                        </a:solidFill>
                      </a:rPr>
                      <a:t>588,2</a:t>
                    </a:r>
                    <a:endParaRPr lang="en-US">
                      <a:solidFill>
                        <a:srgbClr val="FFFF66"/>
                      </a:solidFill>
                    </a:endParaRP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788-492A-9C7E-FDDAEEA33746}"/>
                </c:ext>
              </c:extLst>
            </c:dLbl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Лист1!$A$2:$A$2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Лист1!$C$2:$C$2</c:f>
              <c:numCache>
                <c:formatCode>#,##0.0</c:formatCode>
                <c:ptCount val="1"/>
                <c:pt idx="0">
                  <c:v>5630.4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788-492A-9C7E-FDDAEEA33746}"/>
            </c:ext>
          </c:extLst>
        </c:ser>
        <c:ser>
          <c:idx val="2"/>
          <c:order val="1"/>
          <c:tx>
            <c:strRef>
              <c:f>Лист1!$D$1</c:f>
              <c:strCache>
                <c:ptCount val="1"/>
                <c:pt idx="0">
                  <c:v>факт</c:v>
                </c:pt>
              </c:strCache>
            </c:strRef>
          </c:tx>
          <c:dLbls>
            <c:dLbl>
              <c:idx val="0"/>
              <c:layout>
                <c:manualLayout>
                  <c:x val="1.80789695082283E-2"/>
                  <c:y val="0.14432287570481317"/>
                </c:manualLayout>
              </c:layout>
              <c:tx>
                <c:rich>
                  <a:bodyPr/>
                  <a:lstStyle/>
                  <a:p>
                    <a:r>
                      <a:rPr lang="ru-RU" sz="3200" dirty="0" smtClean="0">
                        <a:latin typeface="Times New Roman" pitchFamily="18" charset="0"/>
                        <a:cs typeface="Times New Roman" pitchFamily="18" charset="0"/>
                      </a:rPr>
                      <a:t>5467,1</a:t>
                    </a:r>
                    <a:endParaRPr lang="en-US" sz="3200" dirty="0" smtClean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788-492A-9C7E-FDDAEEA33746}"/>
                </c:ext>
              </c:extLst>
            </c:dLbl>
            <c:dLbl>
              <c:idx val="1"/>
              <c:layout>
                <c:manualLayout>
                  <c:x val="1.6572388715876001E-2"/>
                  <c:y val="9.206804139789824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FFFF00"/>
                        </a:solidFill>
                      </a:rPr>
                      <a:t>736</a:t>
                    </a:r>
                    <a:r>
                      <a:rPr lang="ru-RU" dirty="0" smtClean="0">
                        <a:solidFill>
                          <a:srgbClr val="FFFF00"/>
                        </a:solidFill>
                      </a:rPr>
                      <a:t> </a:t>
                    </a:r>
                    <a:r>
                      <a:rPr lang="en-US" dirty="0" smtClean="0">
                        <a:solidFill>
                          <a:srgbClr val="FFFF00"/>
                        </a:solidFill>
                      </a:rPr>
                      <a:t>635,3</a:t>
                    </a:r>
                    <a:endParaRPr lang="en-US" dirty="0">
                      <a:solidFill>
                        <a:srgbClr val="FFFF00"/>
                      </a:solidFill>
                    </a:endParaRP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788-492A-9C7E-FDDAEEA33746}"/>
                </c:ext>
              </c:extLst>
            </c:dLbl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Лист1!$A$2:$A$2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Лист1!$D$2:$D$2</c:f>
              <c:numCache>
                <c:formatCode>#,##0.0</c:formatCode>
                <c:ptCount val="1"/>
                <c:pt idx="0">
                  <c:v>5718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788-492A-9C7E-FDDAEEA33746}"/>
            </c:ext>
          </c:extLst>
        </c:ser>
        <c:dLbls>
          <c:showVal val="1"/>
        </c:dLbls>
        <c:gapWidth val="75"/>
        <c:shape val="cylinder"/>
        <c:axId val="81118336"/>
        <c:axId val="81119872"/>
        <c:axId val="0"/>
      </c:bar3DChart>
      <c:catAx>
        <c:axId val="81118336"/>
        <c:scaling>
          <c:orientation val="minMax"/>
        </c:scaling>
        <c:axPos val="b"/>
        <c:numFmt formatCode="General" sourceLinked="1"/>
        <c:majorTickMark val="none"/>
        <c:tickLblPos val="nextTo"/>
        <c:crossAx val="81119872"/>
        <c:crosses val="autoZero"/>
        <c:auto val="1"/>
        <c:lblAlgn val="ctr"/>
        <c:lblOffset val="100"/>
      </c:catAx>
      <c:valAx>
        <c:axId val="81119872"/>
        <c:scaling>
          <c:orientation val="minMax"/>
          <c:min val="0"/>
        </c:scaling>
        <c:delete val="1"/>
        <c:axPos val="l"/>
        <c:majorGridlines/>
        <c:numFmt formatCode="#,##0.0" sourceLinked="1"/>
        <c:majorTickMark val="none"/>
        <c:tickLblPos val="none"/>
        <c:crossAx val="8111833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view3D>
      <c:rotX val="75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cat>
            <c:strRef>
              <c:f>Лист1!$A$2:$A$4</c:f>
              <c:strCache>
                <c:ptCount val="3"/>
                <c:pt idx="0">
                  <c:v>Дотации</c:v>
                </c:pt>
                <c:pt idx="1">
                  <c:v>Субвенции</c:v>
                </c:pt>
                <c:pt idx="2">
                  <c:v>Иные межбюджетные трансферы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79</c:v>
                </c:pt>
                <c:pt idx="1">
                  <c:v>2</c:v>
                </c:pt>
                <c:pt idx="2">
                  <c:v>19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63033858267716569"/>
          <c:y val="0.16733439960629942"/>
          <c:w val="0.29888923232952136"/>
          <c:h val="0.55043360367402772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,4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0</a:t>
                    </a:r>
                    <a:r>
                      <a:rPr lang="ru-RU" dirty="0" smtClean="0"/>
                      <a:t>,3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r>
                      <a:rPr lang="ru-RU" smtClean="0"/>
                      <a:t>,1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40%</a:t>
                    </a:r>
                    <a:endParaRPr lang="en-US" dirty="0"/>
                  </a:p>
                </c:rich>
              </c:tx>
              <c:showPercent val="1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r>
                      <a:rPr lang="ru-RU" smtClean="0"/>
                      <a:t>,2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8"/>
              <c:tx>
                <c:rich>
                  <a:bodyPr/>
                  <a:lstStyle/>
                  <a:p>
                    <a:r>
                      <a:rPr lang="ru-RU" smtClean="0"/>
                      <a:t>0,5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showPercent val="1"/>
            <c:showLeaderLines val="1"/>
          </c:dLbls>
          <c:cat>
            <c:strRef>
              <c:f>Лист1!$A$2:$A$9</c:f>
              <c:strCache>
                <c:ptCount val="8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</c:v>
                </c:pt>
                <c:pt idx="3">
                  <c:v>ЖКХ</c:v>
                </c:pt>
                <c:pt idx="4">
                  <c:v>Образование</c:v>
                </c:pt>
                <c:pt idx="5">
                  <c:v>Культура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35</c:v>
                </c:pt>
                <c:pt idx="1">
                  <c:v>1.4</c:v>
                </c:pt>
                <c:pt idx="2">
                  <c:v>0.2</c:v>
                </c:pt>
                <c:pt idx="3">
                  <c:v>22</c:v>
                </c:pt>
                <c:pt idx="4">
                  <c:v>0.1</c:v>
                </c:pt>
                <c:pt idx="5">
                  <c:v>40</c:v>
                </c:pt>
                <c:pt idx="6">
                  <c:v>1</c:v>
                </c:pt>
                <c:pt idx="7">
                  <c:v>0.30000000000000016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65447762748583582"/>
          <c:y val="1.8087772927229465E-2"/>
          <c:w val="0.33607401756947713"/>
          <c:h val="0.96648787493414845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>
                <c:manualLayout>
                  <c:x val="3.5261461189602314E-2"/>
                  <c:y val="-6.380340975314942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986-48CD-9844-DD6EC5865F68}"/>
                </c:ext>
              </c:extLst>
            </c:dLbl>
            <c:dLbl>
              <c:idx val="1"/>
              <c:layout>
                <c:manualLayout>
                  <c:x val="3.5261461189602314E-2"/>
                  <c:y val="-6.380340975314942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986-48CD-9844-DD6EC5865F68}"/>
                </c:ext>
              </c:extLst>
            </c:dLbl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2017 (факт)</c:v>
                </c:pt>
                <c:pt idx="1">
                  <c:v>2018 (факт)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11919.5</c:v>
                </c:pt>
                <c:pt idx="1">
                  <c:v>13861.9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986-48CD-9844-DD6EC5865F68}"/>
            </c:ext>
          </c:extLst>
        </c:ser>
        <c:dLbls>
          <c:showVal val="1"/>
        </c:dLbls>
        <c:shape val="cylinder"/>
        <c:axId val="84524416"/>
        <c:axId val="84530304"/>
        <c:axId val="0"/>
      </c:bar3DChart>
      <c:catAx>
        <c:axId val="84524416"/>
        <c:scaling>
          <c:orientation val="minMax"/>
        </c:scaling>
        <c:axPos val="b"/>
        <c:numFmt formatCode="General" sourceLinked="0"/>
        <c:tickLblPos val="nextTo"/>
        <c:crossAx val="84530304"/>
        <c:crosses val="autoZero"/>
        <c:auto val="1"/>
        <c:lblAlgn val="ctr"/>
        <c:lblOffset val="100"/>
      </c:catAx>
      <c:valAx>
        <c:axId val="84530304"/>
        <c:scaling>
          <c:orientation val="minMax"/>
          <c:min val="0"/>
        </c:scaling>
        <c:axPos val="l"/>
        <c:majorGridlines/>
        <c:numFmt formatCode="#,##0.0" sourceLinked="1"/>
        <c:tickLblPos val="nextTo"/>
        <c:crossAx val="8452441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0.55932</cdr:x>
      <cdr:y>0.67807</cdr:y>
    </cdr:from>
    <cdr:to>
      <cdr:x>0.66949</cdr:x>
      <cdr:y>0.73406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714908" y="3460760"/>
          <a:ext cx="92869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Факт</a:t>
          </a:r>
          <a:endParaRPr lang="ru-RU" sz="20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0.44735</cdr:x>
      <cdr:y>0</cdr:y>
    </cdr:from>
    <cdr:to>
      <cdr:x>0.59257</cdr:x>
      <cdr:y>0.10842</cdr:y>
    </cdr:to>
    <cdr:sp macro="" textlink="">
      <cdr:nvSpPr>
        <cdr:cNvPr id="7" name="TextBox 6"/>
        <cdr:cNvSpPr txBox="1"/>
      </cdr:nvSpPr>
      <cdr:spPr>
        <a:xfrm xmlns:a="http://schemas.openxmlformats.org/drawingml/2006/main" rot="20131629">
          <a:off x="3770982" y="-1168296"/>
          <a:ext cx="1224159" cy="5533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101,5 %</a:t>
          </a:r>
          <a:endParaRPr lang="ru-RU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0.26943</cdr:x>
      <cdr:y>0.6803</cdr:y>
    </cdr:from>
    <cdr:to>
      <cdr:x>0.43892</cdr:x>
      <cdr:y>0.75308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271196" y="3472160"/>
          <a:ext cx="1428748" cy="3714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План</a:t>
          </a:r>
          <a:endParaRPr lang="ru-RU" sz="12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0.49302</cdr:x>
      <cdr:y>0.07363</cdr:y>
    </cdr:from>
    <cdr:to>
      <cdr:x>0.58496</cdr:x>
      <cdr:y>0.14418</cdr:y>
    </cdr:to>
    <cdr:sp macro="" textlink="">
      <cdr:nvSpPr>
        <cdr:cNvPr id="10" name="Прямая со стрелкой 9"/>
        <cdr:cNvSpPr/>
      </cdr:nvSpPr>
      <cdr:spPr>
        <a:xfrm xmlns:a="http://schemas.openxmlformats.org/drawingml/2006/main" flipV="1">
          <a:off x="4155980" y="375816"/>
          <a:ext cx="775065" cy="36004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0.03906</cdr:x>
      <cdr:y>0.03374</cdr:y>
    </cdr:from>
    <cdr:to>
      <cdr:x>0.14844</cdr:x>
      <cdr:y>0.10276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7158" y="174612"/>
          <a:ext cx="1000132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тыс.руб</a:t>
          </a:r>
          <a:r>
            <a:rPr lang="ru-RU" sz="1400" dirty="0" smtClean="0"/>
            <a:t>.</a:t>
          </a:r>
          <a:endParaRPr lang="ru-RU" sz="1400" dirty="0"/>
        </a:p>
      </cdr:txBody>
    </cdr:sp>
  </cdr:relSizeAnchor>
  <cdr:relSizeAnchor xmlns:cdr="http://schemas.openxmlformats.org/drawingml/2006/chartDrawing">
    <cdr:from>
      <cdr:x>0.51663</cdr:x>
      <cdr:y>0.16491</cdr:y>
    </cdr:from>
    <cdr:to>
      <cdr:x>0.626</cdr:x>
      <cdr:y>0.23393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724048" y="853435"/>
          <a:ext cx="1000080" cy="357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>
              <a:solidFill>
                <a:srgbClr val="6600CC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b="1" dirty="0" smtClean="0">
              <a:solidFill>
                <a:srgbClr val="6600CC"/>
              </a:solidFill>
              <a:latin typeface="Times New Roman" pitchFamily="18" charset="0"/>
              <a:cs typeface="Times New Roman" pitchFamily="18" charset="0"/>
            </a:rPr>
            <a:t>  16,3</a:t>
          </a:r>
          <a:r>
            <a:rPr lang="ru-RU" sz="1600" b="1" dirty="0" smtClean="0">
              <a:solidFill>
                <a:srgbClr val="6600CC"/>
              </a:solidFill>
            </a:rPr>
            <a:t>%</a:t>
          </a:r>
          <a:endParaRPr lang="ru-RU" sz="1600" b="1" dirty="0">
            <a:solidFill>
              <a:srgbClr val="6600CC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B5097A-8CB1-4FB3-9A73-117D37FE49F6}" type="datetimeFigureOut">
              <a:rPr lang="ru-RU" smtClean="0"/>
              <a:pPr/>
              <a:t>14.05.2019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EF759A-AEEB-4CB1-A5C3-781E16237B9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F759A-AEEB-4CB1-A5C3-781E16237B96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14.05.2019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2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060848"/>
            <a:ext cx="7772400" cy="254888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Исполнение бюджета </a:t>
            </a:r>
            <a:r>
              <a:rPr lang="ru-RU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Екатериновского</a:t>
            </a:r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сельского поселения за 2018 год</a:t>
            </a:r>
            <a:endParaRPr lang="ru-RU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7650" name="Picture 2" descr="http://ekaterinovkasp.ru/Images/ger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7924" y="476672"/>
            <a:ext cx="1368152" cy="1552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592371" y="548680"/>
            <a:ext cx="7959258" cy="12464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Объем доходов бюджета </a:t>
            </a:r>
            <a:r>
              <a:rPr lang="ru-RU" sz="25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сельского поселения в 2018 году</a:t>
            </a:r>
          </a:p>
          <a:p>
            <a:pPr algn="ctr"/>
            <a:r>
              <a:rPr lang="ru-RU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составил 14 155,9 тыс. руб.</a:t>
            </a:r>
            <a:endParaRPr lang="ru-RU" sz="2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4714" y="1700808"/>
            <a:ext cx="7434572" cy="4525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http://ekaterinovkasp.ru/Images/ger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40815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95536" y="404664"/>
            <a:ext cx="8286808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Объем налоговых и неналоговых доходов бюджета </a:t>
            </a:r>
            <a:r>
              <a:rPr lang="ru-RU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сельского поселения в 2018 году составил 5 718,0 тыс.руб.</a:t>
            </a:r>
            <a:endParaRPr lang="ru-RU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755576" y="1196752"/>
          <a:ext cx="7776864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Picture 2" descr="http://ekaterinovkasp.ru/Images/ger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26689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467544" y="476672"/>
            <a:ext cx="8280920" cy="86177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Исполнение собственных доходов бюджета </a:t>
            </a:r>
            <a:r>
              <a:rPr lang="ru-RU" sz="25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сельского поселения</a:t>
            </a:r>
            <a:endParaRPr lang="ru-RU" sz="2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1133994805"/>
              </p:ext>
            </p:extLst>
          </p:nvPr>
        </p:nvGraphicFramePr>
        <p:xfrm>
          <a:off x="428596" y="1397000"/>
          <a:ext cx="8429684" cy="5103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2" descr="http://ekaterinovkasp.ru/Images/ger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214282" y="1911850"/>
            <a:ext cx="3143272" cy="92869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Направление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бюджетной политики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676817" y="1911850"/>
            <a:ext cx="5214974" cy="571504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Результаты исполнения по бюджету</a:t>
            </a:r>
          </a:p>
          <a:p>
            <a:pPr algn="ctr"/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сельского поселения в 2018 году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5536" y="0"/>
            <a:ext cx="8496944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Реализация утвержденных администрацией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сельского поселения Основных направлений бюджетной политики и основных направлений налоговой политики в 2018 году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67544" y="3714752"/>
            <a:ext cx="2747134" cy="266657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Наращивание собственной доходной базы и обеспечение сбалансированности бюджета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сельского поселения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357554" y="3143248"/>
            <a:ext cx="5500726" cy="321471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Обеспечена работа Координационного Совета по вопросам собираемости налогов и других обязательных платежей. В администрации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сельского поселения проведено 12 заседаний Координационного Совета.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Налоговые и неналоговые доходы исполнены в объеме 5 718,0тыс.руб.(перевыполнение плана на 87,6 тыс. руб.или на 1,5%)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трелка вниз 23"/>
          <p:cNvSpPr/>
          <p:nvPr/>
        </p:nvSpPr>
        <p:spPr>
          <a:xfrm>
            <a:off x="1357290" y="2928934"/>
            <a:ext cx="785818" cy="71438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трелка вниз 24"/>
          <p:cNvSpPr/>
          <p:nvPr/>
        </p:nvSpPr>
        <p:spPr>
          <a:xfrm>
            <a:off x="5857884" y="2535578"/>
            <a:ext cx="785818" cy="60767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http://ekaterinovkasp.ru/Images/ger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539552" y="476672"/>
            <a:ext cx="8028384" cy="11079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Объем безвозмездных поступлений составил </a:t>
            </a:r>
          </a:p>
          <a:p>
            <a:pPr algn="ctr"/>
            <a:r>
              <a:rPr lang="ru-RU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8 437,9 тыс. руб. </a:t>
            </a:r>
          </a:p>
          <a:p>
            <a:pPr algn="ctr"/>
            <a:endParaRPr lang="ru-RU" sz="1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899592" y="1397000"/>
          <a:ext cx="7272808" cy="4912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Picture 2" descr="http://ekaterinovkasp.ru/Images/ger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611560" y="476672"/>
            <a:ext cx="799288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Структура расходов бюджета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сельского поселения в 2018 году – 13 861,9 тыс.руб.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http://ekaterinovkasp.ru/Images/ger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Диаграмма 5"/>
          <p:cNvGraphicFramePr/>
          <p:nvPr/>
        </p:nvGraphicFramePr>
        <p:xfrm>
          <a:off x="611560" y="1397000"/>
          <a:ext cx="8064896" cy="4768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539552" y="476672"/>
            <a:ext cx="8172400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Динамика расходов бюджета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сельского поселения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xmlns="" val="193377073"/>
              </p:ext>
            </p:extLst>
          </p:nvPr>
        </p:nvGraphicFramePr>
        <p:xfrm>
          <a:off x="0" y="1397000"/>
          <a:ext cx="9144000" cy="5175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1" name="Прямая со стрелкой 10"/>
          <p:cNvCxnSpPr/>
          <p:nvPr/>
        </p:nvCxnSpPr>
        <p:spPr>
          <a:xfrm flipV="1">
            <a:off x="4286248" y="2143116"/>
            <a:ext cx="1500198" cy="357190"/>
          </a:xfrm>
          <a:prstGeom prst="straightConnector1">
            <a:avLst/>
          </a:prstGeom>
          <a:ln w="25400">
            <a:solidFill>
              <a:srgbClr val="9900FF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http://ekaterinovkasp.ru/Images/ger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539552" y="471155"/>
            <a:ext cx="8174142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Программа «Обеспечение качественными жилищно-коммунальными услугами населения 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Екатериновского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сельского поселения» исполнено 3 063,9 тыс.руб.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55575" y="5085184"/>
            <a:ext cx="7975831" cy="164307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400" i="1" dirty="0" smtClean="0"/>
          </a:p>
          <a:p>
            <a:r>
              <a:rPr lang="ru-RU" sz="1400" i="1" dirty="0"/>
              <a:t>-благоустройство территории </a:t>
            </a:r>
            <a:r>
              <a:rPr lang="ru-RU" sz="1400" i="1" dirty="0" smtClean="0"/>
              <a:t> сельского поселения </a:t>
            </a:r>
            <a:r>
              <a:rPr lang="ru-RU" sz="1400" i="1" dirty="0"/>
              <a:t>(</a:t>
            </a:r>
            <a:r>
              <a:rPr lang="ru-RU" sz="1400" i="1" dirty="0" smtClean="0"/>
              <a:t>озеленение, проведение экспертизы на капитальный ремонт памятников, текущий ремонт памятников, противоклещевая обработка)-397,2 </a:t>
            </a:r>
            <a:r>
              <a:rPr lang="ru-RU" sz="1400" i="1" dirty="0"/>
              <a:t>тыс. руб., </a:t>
            </a:r>
          </a:p>
          <a:p>
            <a:r>
              <a:rPr lang="ru-RU" sz="1400" i="1" dirty="0" smtClean="0"/>
              <a:t>-изготовление изгороди на гражданское кладбище в </a:t>
            </a:r>
            <a:r>
              <a:rPr lang="ru-RU" sz="1400" i="1" dirty="0" err="1" smtClean="0"/>
              <a:t>х.Новопавловский</a:t>
            </a:r>
            <a:r>
              <a:rPr lang="ru-RU" sz="1400" i="1" dirty="0" smtClean="0"/>
              <a:t>  – 98,0 тыс.руб.,</a:t>
            </a:r>
          </a:p>
          <a:p>
            <a:r>
              <a:rPr lang="ru-RU" sz="1400" i="1" dirty="0" smtClean="0"/>
              <a:t>-</a:t>
            </a:r>
            <a:r>
              <a:rPr lang="ru-RU" sz="1400" i="1" dirty="0"/>
              <a:t>организация освещения улиц </a:t>
            </a:r>
            <a:r>
              <a:rPr lang="ru-RU" sz="1400" i="1" dirty="0" smtClean="0"/>
              <a:t>сельского поселения </a:t>
            </a:r>
            <a:r>
              <a:rPr lang="ru-RU" sz="1400" i="1" dirty="0"/>
              <a:t>(освещение улиц в темное время суток, </a:t>
            </a:r>
            <a:r>
              <a:rPr lang="ru-RU" sz="1400" i="1" dirty="0" smtClean="0"/>
              <a:t>ТО </a:t>
            </a:r>
            <a:r>
              <a:rPr lang="ru-RU" sz="1400" i="1" dirty="0"/>
              <a:t>сетей наружного </a:t>
            </a:r>
            <a:r>
              <a:rPr lang="ru-RU" sz="1400" i="1" dirty="0" smtClean="0"/>
              <a:t>освещения)- 2 552,2 </a:t>
            </a:r>
            <a:r>
              <a:rPr lang="ru-RU" sz="1400" i="1" dirty="0"/>
              <a:t>тыс</a:t>
            </a:r>
            <a:r>
              <a:rPr lang="ru-RU" sz="1400" i="1" dirty="0" smtClean="0"/>
              <a:t>. руб.</a:t>
            </a:r>
            <a:endParaRPr lang="ru-RU" sz="1400" i="1" dirty="0"/>
          </a:p>
          <a:p>
            <a:endParaRPr lang="ru-RU" sz="1400" i="1" dirty="0" smtClean="0"/>
          </a:p>
          <a:p>
            <a:endParaRPr lang="ru-RU" sz="1400" i="1" dirty="0"/>
          </a:p>
        </p:txBody>
      </p:sp>
      <p:pic>
        <p:nvPicPr>
          <p:cNvPr id="1027" name="Picture 3" descr="E:\Документы\ФОТОМАТЕРИАЛЫ\Фото на ОТЧЕТ Главы\IMG_26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2810092"/>
            <a:ext cx="2937445" cy="2203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http://ekaterinovkasp.ru/Images/ger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F:\Отчет главы за 2018 год\IMG_06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2000240"/>
            <a:ext cx="3357586" cy="2363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F:\Отчет главы за 2018 год\изгородь\IMG-20190220-WA00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4972" y="1495343"/>
            <a:ext cx="2575392" cy="3433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F:\Отчет главы за 2018 год\отчет главы фото\g-NM5T-fVD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928670"/>
            <a:ext cx="3000364" cy="2250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F:\Отчет главы за 2018 год\отчет главы фото\hcHXkt6zjv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1285860"/>
            <a:ext cx="3381367" cy="2536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F:\Отчет главы за 2018 год\FP5Rj_OJXBk.jpg"/>
          <p:cNvPicPr>
            <a:picLocks noChangeAspect="1" noChangeArrowheads="1"/>
          </p:cNvPicPr>
          <p:nvPr/>
        </p:nvPicPr>
        <p:blipFill>
          <a:blip r:embed="rId4" cstate="print"/>
          <a:srcRect l="15883" t="16471" r="4704"/>
          <a:stretch>
            <a:fillRect/>
          </a:stretch>
        </p:blipFill>
        <p:spPr bwMode="auto">
          <a:xfrm>
            <a:off x="214282" y="1357298"/>
            <a:ext cx="3214710" cy="2535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F225-D2EB-4E73-94BE-104A7DB4901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332656"/>
            <a:ext cx="8715436" cy="95511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Программа «Развитие физической культуры и спорта» исполнено 45,2 тыс.руб.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2" name="Picture 2" descr="http://ekaterinovkasp.ru/Images/ger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F:\Отчет главы за 2018 год\c0XfQdcZ2y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14546" y="2647665"/>
            <a:ext cx="4791444" cy="27101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827584" y="5109952"/>
            <a:ext cx="7959258" cy="165398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i="1" dirty="0" smtClean="0"/>
              <a:t>-</a:t>
            </a:r>
            <a:r>
              <a:rPr lang="ru-RU" sz="1400" i="1" dirty="0"/>
              <a:t>Организация и проведение спортивных </a:t>
            </a:r>
            <a:r>
              <a:rPr lang="ru-RU" sz="1400" i="1" dirty="0" smtClean="0"/>
              <a:t>мероприятий (велопробег, теннисные турниры, Кросс нации, соревнования по футболу) </a:t>
            </a:r>
            <a:r>
              <a:rPr lang="ru-RU" sz="1400" i="1" dirty="0"/>
              <a:t>– </a:t>
            </a:r>
            <a:r>
              <a:rPr lang="ru-RU" sz="1400" i="1" dirty="0" smtClean="0"/>
              <a:t>45,2 </a:t>
            </a:r>
            <a:r>
              <a:rPr lang="ru-RU" sz="1400" i="1" dirty="0"/>
              <a:t>тыс.руб</a:t>
            </a:r>
            <a:r>
              <a:rPr lang="ru-RU" sz="1400" i="1" dirty="0" smtClean="0"/>
              <a:t>..</a:t>
            </a:r>
            <a:endParaRPr lang="ru-RU" sz="1400" i="1" dirty="0"/>
          </a:p>
          <a:p>
            <a:endParaRPr lang="ru-RU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F:\Отчет главы за 2018 год\отчет главы фото\9 МАЯ для админ\DSCN6097.JPG"/>
          <p:cNvPicPr>
            <a:picLocks noChangeAspect="1" noChangeArrowheads="1"/>
          </p:cNvPicPr>
          <p:nvPr/>
        </p:nvPicPr>
        <p:blipFill>
          <a:blip r:embed="rId2" cstate="print"/>
          <a:srcRect l="5797" t="9662" r="8695" b="7246"/>
          <a:stretch>
            <a:fillRect/>
          </a:stretch>
        </p:blipFill>
        <p:spPr bwMode="auto">
          <a:xfrm>
            <a:off x="2214546" y="2403440"/>
            <a:ext cx="3857652" cy="2811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F225-D2EB-4E73-94BE-104A7DB4901A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332656"/>
            <a:ext cx="8429684" cy="84300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Программа «Развитие культуры» исполнено 5 527,7 тыс.руб.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27583" y="5157192"/>
            <a:ext cx="8200823" cy="17008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i="1" dirty="0" smtClean="0"/>
              <a:t>-содержание  учреждений культурно-досугового типа – 5 452,9 тыс. руб.,</a:t>
            </a:r>
          </a:p>
          <a:p>
            <a:r>
              <a:rPr lang="ru-RU" sz="1400" i="1" dirty="0" smtClean="0"/>
              <a:t>-мероприятия по организации и проведению фестивалей, конкурсов, праздничных мероприятий («Шансон Души», «</a:t>
            </a:r>
            <a:r>
              <a:rPr lang="ru-RU" sz="1400" i="1" dirty="0" err="1" smtClean="0"/>
              <a:t>Мисс-Дюймовочка</a:t>
            </a:r>
            <a:r>
              <a:rPr lang="ru-RU" sz="1400" i="1" dirty="0" smtClean="0"/>
              <a:t>» и др.) – 74,8 тыс. руб.</a:t>
            </a:r>
          </a:p>
          <a:p>
            <a:endParaRPr lang="ru-RU" sz="1400" i="1" dirty="0" smtClean="0"/>
          </a:p>
        </p:txBody>
      </p:sp>
      <p:pic>
        <p:nvPicPr>
          <p:cNvPr id="8" name="Picture 2" descr="http://ekaterinovkasp.ru/Images/ger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F:\Отчет главы за 2018 год\отчет главы фото\kRC5pI-0xy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142984"/>
            <a:ext cx="3071834" cy="23038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F:\Отчет главы за 2018 год\отчет главы фото\Hs2h1npEpmw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24539" y="1143008"/>
            <a:ext cx="3333741" cy="2500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185</TotalTime>
  <Words>372</Words>
  <Application>Microsoft Office PowerPoint</Application>
  <PresentationFormat>Экран (4:3)</PresentationFormat>
  <Paragraphs>49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Аспект</vt:lpstr>
      <vt:lpstr>Исполнение бюджета Екатериновского сельского поселения за 2018 год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Исполнение бюджета Екатериновского сельского поселения за 2017 год</dc:title>
  <dc:creator>User</dc:creator>
  <cp:lastModifiedBy>User</cp:lastModifiedBy>
  <cp:revision>25</cp:revision>
  <dcterms:created xsi:type="dcterms:W3CDTF">2018-01-18T11:49:29Z</dcterms:created>
  <dcterms:modified xsi:type="dcterms:W3CDTF">2019-05-14T05:15:09Z</dcterms:modified>
</cp:coreProperties>
</file>