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5"/>
              <c:layout>
                <c:manualLayout>
                  <c:x val="-4.8991470083570984E-3"/>
                  <c:y val="-8.8184646150427856E-2"/>
                </c:manualLayout>
              </c:layout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Налоги на доходы физических лиц</c:v>
                </c:pt>
                <c:pt idx="1">
                  <c:v>Единый сельхоз налог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Остальные налоговые доходы</c:v>
                </c:pt>
                <c:pt idx="5">
                  <c:v>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11</c:v>
                </c:pt>
                <c:pt idx="2">
                  <c:v>5</c:v>
                </c:pt>
                <c:pt idx="3">
                  <c:v>67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6572388715876001E-2"/>
          <c:y val="7.4649763295593094E-3"/>
          <c:w val="0.9668552225682544"/>
          <c:h val="0.85523745482318325"/>
        </c:manualLayout>
      </c:layout>
      <c:bar3DChart>
        <c:barDir val="col"/>
        <c:grouping val="clustered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1.2052646338818866E-2"/>
                  <c:y val="0.1368578993752539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solidFill>
                          <a:srgbClr val="FFFF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5374,4</a:t>
                    </a:r>
                    <a:endParaRPr lang="en-US" sz="3200" dirty="0">
                      <a:solidFill>
                        <a:srgbClr val="FFFF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8.460306506833886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FFFF66"/>
                        </a:solidFill>
                      </a:rPr>
                      <a:t>726</a:t>
                    </a:r>
                    <a:r>
                      <a:rPr lang="ru-RU" smtClean="0">
                        <a:solidFill>
                          <a:srgbClr val="FFFF66"/>
                        </a:solidFill>
                      </a:rPr>
                      <a:t> </a:t>
                    </a:r>
                    <a:r>
                      <a:rPr lang="en-US" smtClean="0">
                        <a:solidFill>
                          <a:srgbClr val="FFFF66"/>
                        </a:solidFill>
                      </a:rPr>
                      <a:t>588,2</a:t>
                    </a:r>
                    <a:endParaRPr lang="en-US">
                      <a:solidFill>
                        <a:srgbClr val="FFFF66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Лист1!$C$2:$C$2</c:f>
              <c:numCache>
                <c:formatCode>#,##0.0</c:formatCode>
                <c:ptCount val="1"/>
                <c:pt idx="0">
                  <c:v>5374.4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8-492A-9C7E-FDDAEEA33746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1.80789695082283E-2"/>
                  <c:y val="0.1443228757048131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latin typeface="Times New Roman" pitchFamily="18" charset="0"/>
                        <a:cs typeface="Times New Roman" pitchFamily="18" charset="0"/>
                      </a:rPr>
                      <a:t>5479,2</a:t>
                    </a:r>
                    <a:endParaRPr lang="en-US" sz="32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9.20680413978982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736</a:t>
                    </a:r>
                    <a:r>
                      <a:rPr lang="ru-RU" dirty="0" smtClean="0">
                        <a:solidFill>
                          <a:srgbClr val="FFFF00"/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635,3</a:t>
                    </a:r>
                    <a:endParaRPr lang="en-US" dirty="0">
                      <a:solidFill>
                        <a:srgbClr val="FFFF00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Лист1!$D$2:$D$2</c:f>
              <c:numCache>
                <c:formatCode>#,##0.0</c:formatCode>
                <c:ptCount val="1"/>
                <c:pt idx="0">
                  <c:v>5479.2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788-492A-9C7E-FDDAEEA33746}"/>
            </c:ext>
          </c:extLst>
        </c:ser>
        <c:dLbls>
          <c:showVal val="1"/>
        </c:dLbls>
        <c:gapWidth val="75"/>
        <c:shape val="cylinder"/>
        <c:axId val="66660224"/>
        <c:axId val="66661760"/>
        <c:axId val="0"/>
      </c:bar3DChart>
      <c:catAx>
        <c:axId val="66660224"/>
        <c:scaling>
          <c:orientation val="minMax"/>
        </c:scaling>
        <c:axPos val="b"/>
        <c:numFmt formatCode="General" sourceLinked="1"/>
        <c:majorTickMark val="none"/>
        <c:tickLblPos val="nextTo"/>
        <c:crossAx val="66661760"/>
        <c:crosses val="autoZero"/>
        <c:auto val="1"/>
        <c:lblAlgn val="ctr"/>
        <c:lblOffset val="100"/>
      </c:catAx>
      <c:valAx>
        <c:axId val="66661760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tickLblPos val="none"/>
        <c:crossAx val="666602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97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bubble3D val="1"/>
        </c:ser>
        <c:firstSliceAng val="0"/>
        <c:holeSize val="50"/>
      </c:doughnut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19%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39%</a:t>
                    </a:r>
                    <a:endParaRPr lang="en-US" dirty="0"/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ru-RU" smtClean="0"/>
                      <a:t>0,5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ЖКХ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39</c:v>
                </c:pt>
                <c:pt idx="1">
                  <c:v>1.4</c:v>
                </c:pt>
                <c:pt idx="2">
                  <c:v>0.2</c:v>
                </c:pt>
                <c:pt idx="3">
                  <c:v>19</c:v>
                </c:pt>
                <c:pt idx="4">
                  <c:v>0.1</c:v>
                </c:pt>
                <c:pt idx="5">
                  <c:v>39</c:v>
                </c:pt>
                <c:pt idx="6">
                  <c:v>1</c:v>
                </c:pt>
                <c:pt idx="7">
                  <c:v>0.30000000000000004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447762748583604"/>
          <c:y val="1.8087772927229465E-2"/>
          <c:w val="0.33607401756947741"/>
          <c:h val="0.9664878749341484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86-48CD-9844-DD6EC5865F68}"/>
                </c:ext>
              </c:extLst>
            </c:dLbl>
            <c:dLbl>
              <c:idx val="1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86-48CD-9844-DD6EC5865F68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2018 (факт)</c:v>
                </c:pt>
                <c:pt idx="1">
                  <c:v>2019 (факт)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13861.9</c:v>
                </c:pt>
                <c:pt idx="1">
                  <c:v>14808.4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86-48CD-9844-DD6EC5865F68}"/>
            </c:ext>
          </c:extLst>
        </c:ser>
        <c:dLbls>
          <c:showVal val="1"/>
        </c:dLbls>
        <c:shape val="cylinder"/>
        <c:axId val="95478528"/>
        <c:axId val="95480064"/>
        <c:axId val="0"/>
      </c:bar3DChart>
      <c:catAx>
        <c:axId val="95478528"/>
        <c:scaling>
          <c:orientation val="minMax"/>
        </c:scaling>
        <c:axPos val="b"/>
        <c:numFmt formatCode="General" sourceLinked="0"/>
        <c:tickLblPos val="nextTo"/>
        <c:crossAx val="95480064"/>
        <c:crosses val="autoZero"/>
        <c:auto val="1"/>
        <c:lblAlgn val="ctr"/>
        <c:lblOffset val="100"/>
      </c:catAx>
      <c:valAx>
        <c:axId val="95480064"/>
        <c:scaling>
          <c:orientation val="minMax"/>
          <c:min val="0"/>
        </c:scaling>
        <c:axPos val="l"/>
        <c:majorGridlines/>
        <c:numFmt formatCode="#,##0.0" sourceLinked="1"/>
        <c:tickLblPos val="nextTo"/>
        <c:crossAx val="954785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0.55932</cdr:x>
      <cdr:y>0.67807</cdr:y>
    </cdr:from>
    <cdr:to>
      <cdr:x>0.66949</cdr:x>
      <cdr:y>0.73406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14908" y="3460760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Факт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0.44735</cdr:x>
      <cdr:y>0</cdr:y>
    </cdr:from>
    <cdr:to>
      <cdr:x>0.59257</cdr:x>
      <cdr:y>0.10842</cdr:y>
    </cdr:to>
    <cdr:sp macro="" textlink="">
      <cdr:nvSpPr>
        <cdr:cNvPr id="7" name="TextBox 6"/>
        <cdr:cNvSpPr txBox="1"/>
      </cdr:nvSpPr>
      <cdr:spPr>
        <a:xfrm xmlns:a="http://schemas.openxmlformats.org/drawingml/2006/main" rot="20131629">
          <a:off x="3770982" y="-1168296"/>
          <a:ext cx="1224159" cy="553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101,9 %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0.26943</cdr:x>
      <cdr:y>0.6803</cdr:y>
    </cdr:from>
    <cdr:to>
      <cdr:x>0.43892</cdr:x>
      <cdr:y>0.75308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271196" y="3472160"/>
          <a:ext cx="1428748" cy="371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План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0.07363</cdr:y>
    </cdr:from>
    <cdr:to>
      <cdr:x>0.58496</cdr:x>
      <cdr:y>0.14418</cdr:y>
    </cdr:to>
    <cdr:sp macro="" textlink="">
      <cdr:nvSpPr>
        <cdr:cNvPr id="10" name="Прямая со стрелкой 9"/>
        <cdr:cNvSpPr/>
      </cdr:nvSpPr>
      <cdr:spPr>
        <a:xfrm xmlns:a="http://schemas.openxmlformats.org/drawingml/2006/main" flipV="1">
          <a:off x="4155980" y="375816"/>
          <a:ext cx="775065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0.03906</cdr:x>
      <cdr:y>0.03374</cdr:y>
    </cdr:from>
    <cdr:to>
      <cdr:x>0.14844</cdr:x>
      <cdr:y>0.10276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7158" y="174612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/>
            <a:t>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0.51663</cdr:x>
      <cdr:y>0.16491</cdr:y>
    </cdr:from>
    <cdr:to>
      <cdr:x>0.626</cdr:x>
      <cdr:y>0.23393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24048" y="853435"/>
          <a:ext cx="1000080" cy="357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 6,8</a:t>
          </a:r>
          <a:r>
            <a:rPr lang="ru-RU" sz="1600" b="1" dirty="0" smtClean="0">
              <a:solidFill>
                <a:srgbClr val="6600CC"/>
              </a:solidFill>
            </a:rPr>
            <a:t>%</a:t>
          </a:r>
          <a:endParaRPr lang="ru-RU" sz="1600" b="1" dirty="0">
            <a:solidFill>
              <a:srgbClr val="6600CC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5097A-8CB1-4FB3-9A73-117D37FE49F6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F759A-AEEB-4CB1-A5C3-781E16237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F759A-AEEB-4CB1-A5C3-781E16237B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25488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Исполнение бюджета </a:t>
            </a:r>
            <a:r>
              <a:rPr lang="ru-RU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 за 2019 год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7924" y="476672"/>
            <a:ext cx="1368152" cy="15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2371" y="548680"/>
            <a:ext cx="7959258" cy="12464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2019 году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составил 14 369,5 тыс. руб.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714" y="1700808"/>
            <a:ext cx="7434572" cy="452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081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5536" y="404664"/>
            <a:ext cx="82868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налоговых и неналоговых доходов бюджета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2019 году составил 5 479,2 тыс.руб.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755576" y="1196752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668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67544" y="476672"/>
            <a:ext cx="8280920" cy="8617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собственных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133994805"/>
              </p:ext>
            </p:extLst>
          </p:nvPr>
        </p:nvGraphicFramePr>
        <p:xfrm>
          <a:off x="428596" y="1397000"/>
          <a:ext cx="8429684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14282" y="1911850"/>
            <a:ext cx="3143272" cy="9286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политики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76817" y="1911850"/>
            <a:ext cx="5214974" cy="571504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исполнения по бюджету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в 2019 году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0"/>
            <a:ext cx="849694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утвержденных администрацией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Основных направлений бюджетной политики и основных направлений налоговой политики в 2019 году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3714752"/>
            <a:ext cx="2747134" cy="266657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Наращивание собственной доходной базы и обеспечение сбалансированности бюджета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7554" y="3143248"/>
            <a:ext cx="5500726" cy="32147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Обеспечена работа Координационного Совета по вопросам собираемости налогов и других обязательных платежей. В администрации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проведено 12 заседаний Координационного Совета.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исполнены в объеме 5 479,2тыс.руб.(перевыполнение плана на 104,8 тыс. руб.или на 1,9%)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357290" y="2928934"/>
            <a:ext cx="785818" cy="7143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5857884" y="2535578"/>
            <a:ext cx="785818" cy="60767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028384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безвозмездных поступлений составил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8 890,3 тыс. руб. </a:t>
            </a:r>
          </a:p>
          <a:p>
            <a:pPr algn="ctr"/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899592" y="1397000"/>
          <a:ext cx="7272808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http://ekaterinovkasp.ru/Images/ge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11560" y="476672"/>
            <a:ext cx="799288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2019 году – 14 808,4 тыс.руб.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Диаграмма 5"/>
          <p:cNvGraphicFramePr/>
          <p:nvPr/>
        </p:nvGraphicFramePr>
        <p:xfrm>
          <a:off x="611560" y="1397000"/>
          <a:ext cx="8064896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1724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193377073"/>
              </p:ext>
            </p:extLst>
          </p:nvPr>
        </p:nvGraphicFramePr>
        <p:xfrm>
          <a:off x="0" y="1397000"/>
          <a:ext cx="9144000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 flipV="1">
            <a:off x="4286248" y="2143116"/>
            <a:ext cx="1500198" cy="357190"/>
          </a:xfrm>
          <a:prstGeom prst="straightConnector1">
            <a:avLst/>
          </a:prstGeom>
          <a:ln w="25400">
            <a:solidFill>
              <a:srgbClr val="9900FF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39552" y="471155"/>
            <a:ext cx="817414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«Обеспечение качественными жилищно-коммунальными услугами населения 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поселения» исполнено 2 839,5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5" y="5085184"/>
            <a:ext cx="7975831" cy="16430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 smtClean="0"/>
          </a:p>
          <a:p>
            <a:r>
              <a:rPr lang="ru-RU" sz="1400" i="1" dirty="0"/>
              <a:t>-благоустройство территории </a:t>
            </a:r>
            <a:r>
              <a:rPr lang="ru-RU" sz="1400" i="1" dirty="0" smtClean="0"/>
              <a:t> сельского поселения </a:t>
            </a:r>
            <a:r>
              <a:rPr lang="ru-RU" sz="1400" i="1" dirty="0"/>
              <a:t>(</a:t>
            </a:r>
            <a:r>
              <a:rPr lang="ru-RU" sz="1400" i="1" dirty="0" smtClean="0"/>
              <a:t>озеленение, проведение экспертизы на капитальный ремонт памятников, текущий ремонт памятников, противоклещевая обработка)-249,5 </a:t>
            </a:r>
            <a:r>
              <a:rPr lang="ru-RU" sz="1400" i="1" dirty="0"/>
              <a:t>тыс. руб., </a:t>
            </a:r>
          </a:p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освещения улиц </a:t>
            </a:r>
            <a:r>
              <a:rPr lang="ru-RU" sz="1400" i="1" dirty="0" smtClean="0"/>
              <a:t>сельского поселения </a:t>
            </a:r>
            <a:r>
              <a:rPr lang="ru-RU" sz="1400" i="1" dirty="0"/>
              <a:t>(освещение улиц в темное время суток, </a:t>
            </a:r>
            <a:r>
              <a:rPr lang="ru-RU" sz="1400" i="1" dirty="0" smtClean="0"/>
              <a:t>ТО </a:t>
            </a:r>
            <a:r>
              <a:rPr lang="ru-RU" sz="1400" i="1" dirty="0"/>
              <a:t>сетей наружного </a:t>
            </a:r>
            <a:r>
              <a:rPr lang="ru-RU" sz="1400" i="1" dirty="0" smtClean="0"/>
              <a:t>освещения)- 2 456,1 </a:t>
            </a:r>
            <a:r>
              <a:rPr lang="ru-RU" sz="1400" i="1" dirty="0"/>
              <a:t>тыс</a:t>
            </a:r>
            <a:r>
              <a:rPr lang="ru-RU" sz="1400" i="1" dirty="0" smtClean="0"/>
              <a:t>. руб.</a:t>
            </a:r>
            <a:endParaRPr lang="ru-RU" sz="1400" i="1" dirty="0"/>
          </a:p>
          <a:p>
            <a:endParaRPr lang="ru-RU" sz="1400" i="1" dirty="0" smtClean="0"/>
          </a:p>
          <a:p>
            <a:endParaRPr lang="ru-RU" sz="1400" i="1" dirty="0"/>
          </a:p>
        </p:txBody>
      </p:sp>
      <p:pic>
        <p:nvPicPr>
          <p:cNvPr id="1027" name="Picture 3" descr="E:\Документы\ФОТОМАТЕРИАЛЫ\Фото на ОТЧЕТ Главы\IMG_2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810092"/>
            <a:ext cx="2937445" cy="2203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Отчет главы за 2018 год\IMG_0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000240"/>
            <a:ext cx="3357586" cy="2363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:\Отчет главы за 2018 год\изгородь\IMG-20190220-WA0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972" y="1495343"/>
            <a:ext cx="2575392" cy="3433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Отчет главы за 2018 год\отчет главы фото\g-NM5T-fVD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928670"/>
            <a:ext cx="3000364" cy="225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Отчет главы за 2018 год\отчет главы фото\hcHXkt6zj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285860"/>
            <a:ext cx="3381367" cy="253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Отчет главы за 2018 год\FP5Rj_OJXBk.jpg"/>
          <p:cNvPicPr>
            <a:picLocks noChangeAspect="1" noChangeArrowheads="1"/>
          </p:cNvPicPr>
          <p:nvPr/>
        </p:nvPicPr>
        <p:blipFill>
          <a:blip r:embed="rId4" cstate="print"/>
          <a:srcRect l="15883" t="16471" r="4704"/>
          <a:stretch>
            <a:fillRect/>
          </a:stretch>
        </p:blipFill>
        <p:spPr bwMode="auto">
          <a:xfrm>
            <a:off x="214282" y="1357298"/>
            <a:ext cx="3214710" cy="2535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715436" cy="9551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физической культуры и спорта» исполнено 48,5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2" descr="http://ekaterinovkasp.ru/Images/ger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:\Отчет главы за 2018 год\c0XfQdcZ2y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2647665"/>
            <a:ext cx="4791444" cy="271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27584" y="5109952"/>
            <a:ext cx="7959258" cy="1653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и проведение спортивных </a:t>
            </a:r>
            <a:r>
              <a:rPr lang="ru-RU" sz="1400" i="1" dirty="0" smtClean="0"/>
              <a:t>мероприятий (велопробег, теннисные турниры, Кросс нации, соревнования по футболу) </a:t>
            </a:r>
            <a:r>
              <a:rPr lang="ru-RU" sz="1400" i="1" dirty="0"/>
              <a:t>– </a:t>
            </a:r>
            <a:r>
              <a:rPr lang="ru-RU" sz="1400" i="1" dirty="0" smtClean="0"/>
              <a:t>48,5 </a:t>
            </a:r>
            <a:r>
              <a:rPr lang="ru-RU" sz="1400" i="1" dirty="0"/>
              <a:t>тыс.руб</a:t>
            </a:r>
            <a:r>
              <a:rPr lang="ru-RU" sz="1400" i="1" dirty="0" smtClean="0"/>
              <a:t>..</a:t>
            </a:r>
            <a:endParaRPr lang="ru-RU" sz="1400" i="1" dirty="0"/>
          </a:p>
          <a:p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Отчет главы за 2018 год\отчет главы фото\9 МАЯ для админ\DSCN6097.JPG"/>
          <p:cNvPicPr>
            <a:picLocks noChangeAspect="1" noChangeArrowheads="1"/>
          </p:cNvPicPr>
          <p:nvPr/>
        </p:nvPicPr>
        <p:blipFill>
          <a:blip r:embed="rId2" cstate="print"/>
          <a:srcRect l="5797" t="9662" r="8695" b="7246"/>
          <a:stretch>
            <a:fillRect/>
          </a:stretch>
        </p:blipFill>
        <p:spPr bwMode="auto">
          <a:xfrm>
            <a:off x="2214546" y="2403440"/>
            <a:ext cx="3857652" cy="2811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429684" cy="8430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культуры» исполнено 5 743,9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3" y="5157192"/>
            <a:ext cx="8200823" cy="17008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-содержание  учреждений культурно-досугового типа – 5 676,0 тыс. руб.,</a:t>
            </a:r>
          </a:p>
          <a:p>
            <a:r>
              <a:rPr lang="ru-RU" sz="1400" i="1" dirty="0" smtClean="0"/>
              <a:t>-мероприятия по организации и проведению фестивалей, конкурсов, праздничных мероприятий («Шансон Души», «</a:t>
            </a:r>
            <a:r>
              <a:rPr lang="ru-RU" sz="1400" i="1" dirty="0" err="1" smtClean="0"/>
              <a:t>Мисс-Дюймовочка</a:t>
            </a:r>
            <a:r>
              <a:rPr lang="ru-RU" sz="1400" i="1" dirty="0" smtClean="0"/>
              <a:t>» и др.) – 67,9 тыс. руб.</a:t>
            </a:r>
          </a:p>
          <a:p>
            <a:endParaRPr lang="ru-RU" sz="1400" i="1" dirty="0" smtClean="0"/>
          </a:p>
        </p:txBody>
      </p: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F:\Отчет главы за 2018 год\отчет главы фото\kRC5pI-0xy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142984"/>
            <a:ext cx="3071834" cy="230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Отчет главы за 2018 год\отчет главы фото\Hs2h1npEpm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4539" y="1143008"/>
            <a:ext cx="3333741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220</TotalTime>
  <Words>360</Words>
  <Application>Microsoft Office PowerPoint</Application>
  <PresentationFormat>Экран (4:3)</PresentationFormat>
  <Paragraphs>48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Исполнение бюджета Екатериновского сельского поселения за 2019 год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бюджета Екатериновского сельского поселения за 2017 год</dc:title>
  <dc:creator>User</dc:creator>
  <cp:lastModifiedBy>User</cp:lastModifiedBy>
  <cp:revision>33</cp:revision>
  <dcterms:created xsi:type="dcterms:W3CDTF">2018-01-18T11:49:29Z</dcterms:created>
  <dcterms:modified xsi:type="dcterms:W3CDTF">2020-05-14T10:06:50Z</dcterms:modified>
</cp:coreProperties>
</file>