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56" r:id="rId2"/>
    <p:sldId id="259" r:id="rId3"/>
    <p:sldId id="260" r:id="rId4"/>
    <p:sldId id="261" r:id="rId5"/>
    <p:sldId id="263" r:id="rId6"/>
    <p:sldId id="265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16,5%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52-49DE-A172-6BAF2FD99F8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16,4%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752-49DE-A172-6BAF2FD99F8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8,4%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752-49DE-A172-6BAF2FD99F8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50,6%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752-49DE-A172-6BAF2FD99F80}"/>
                </c:ext>
              </c:extLst>
            </c:dLbl>
            <c:dLbl>
              <c:idx val="5"/>
              <c:layout>
                <c:manualLayout>
                  <c:x val="-4.8991470083570984E-3"/>
                  <c:y val="-8.81846461504281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52-49DE-A172-6BAF2FD99F8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4"/>
                <c:pt idx="0">
                  <c:v>Налоги на доходы физических лиц</c:v>
                </c:pt>
                <c:pt idx="1">
                  <c:v>Единый сельхоз налог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16.5</c:v>
                </c:pt>
                <c:pt idx="1">
                  <c:v>16.399999999999999</c:v>
                </c:pt>
                <c:pt idx="2">
                  <c:v>8.4</c:v>
                </c:pt>
                <c:pt idx="3">
                  <c:v>50.6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52-49DE-A172-6BAF2FD99F8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</c:plotArea>
    <c:legend>
      <c:legendPos val="r"/>
      <c:legendEntry>
        <c:idx val="4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572388715876001E-2"/>
          <c:y val="7.4649763295593094E-3"/>
          <c:w val="0.96685522256825573"/>
          <c:h val="0.8552374548231843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52646338818866E-2"/>
                  <c:y val="0.13685789937525397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 smtClean="0">
                        <a:solidFill>
                          <a:srgbClr val="FFFF66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6442,9</a:t>
                    </a:r>
                    <a:endParaRPr lang="en-US" sz="3200" dirty="0">
                      <a:solidFill>
                        <a:srgbClr val="FFFF66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8.460306506833886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FFFF66"/>
                        </a:solidFill>
                      </a:rPr>
                      <a:t>726</a:t>
                    </a:r>
                    <a:r>
                      <a:rPr lang="ru-RU" smtClean="0">
                        <a:solidFill>
                          <a:srgbClr val="FFFF66"/>
                        </a:solidFill>
                      </a:rPr>
                      <a:t> </a:t>
                    </a:r>
                    <a:r>
                      <a:rPr lang="en-US" smtClean="0">
                        <a:solidFill>
                          <a:srgbClr val="FFFF66"/>
                        </a:solidFill>
                      </a:rPr>
                      <a:t>588,2</a:t>
                    </a:r>
                    <a:endParaRPr lang="en-US">
                      <a:solidFill>
                        <a:srgbClr val="FFFF66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88-492A-9C7E-FDDAEEA3374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Лист1!$C$2:$C$2</c:f>
              <c:numCache>
                <c:formatCode>#,##0.0</c:formatCode>
                <c:ptCount val="1"/>
                <c:pt idx="0">
                  <c:v>6442.9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88-492A-9C7E-FDDAEEA33746}"/>
            </c:ext>
          </c:extLst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факт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0789695082283E-2"/>
                  <c:y val="0.14432287570481317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 smtClean="0">
                        <a:latin typeface="Times New Roman" pitchFamily="18" charset="0"/>
                        <a:cs typeface="Times New Roman" pitchFamily="18" charset="0"/>
                      </a:rPr>
                      <a:t>6602,2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9.20680413978982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736</a:t>
                    </a:r>
                    <a:r>
                      <a:rPr lang="ru-RU" dirty="0" smtClean="0">
                        <a:solidFill>
                          <a:srgbClr val="FFFF00"/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635,3</a:t>
                    </a:r>
                    <a:endParaRPr lang="en-US" dirty="0">
                      <a:solidFill>
                        <a:srgbClr val="FFFF00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88-492A-9C7E-FDDAEEA3374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Лист1!$D$2:$D$2</c:f>
              <c:numCache>
                <c:formatCode>#,##0.0</c:formatCode>
                <c:ptCount val="1"/>
                <c:pt idx="0">
                  <c:v>6602.2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788-492A-9C7E-FDDAEEA3374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107418752"/>
        <c:axId val="107420288"/>
        <c:axId val="0"/>
      </c:bar3DChart>
      <c:catAx>
        <c:axId val="10741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07420288"/>
        <c:crosses val="autoZero"/>
        <c:auto val="1"/>
        <c:lblAlgn val="ctr"/>
        <c:lblOffset val="100"/>
        <c:noMultiLvlLbl val="0"/>
      </c:catAx>
      <c:valAx>
        <c:axId val="107420288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none"/>
        <c:minorTickMark val="none"/>
        <c:tickLblPos val="none"/>
        <c:crossAx val="1074187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2"/>
              <c:layout>
                <c:manualLayout>
                  <c:x val="6.2864302206245448E-2"/>
                  <c:y val="-6.9804084424467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69D-47DB-80A1-0036C59E34A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Субсидии, субвенции</c:v>
                </c:pt>
                <c:pt idx="2">
                  <c:v>Иные межбюджетные трансферы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96.8</c:v>
                </c:pt>
                <c:pt idx="1">
                  <c:v>2.8</c:v>
                </c:pt>
                <c:pt idx="2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9D-47DB-80A1-0036C59E3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261461189602314E-2"/>
                  <c:y val="-6.3803409753149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986-48CD-9844-DD6EC5865F68}"/>
                </c:ext>
              </c:extLst>
            </c:dLbl>
            <c:dLbl>
              <c:idx val="1"/>
              <c:layout>
                <c:manualLayout>
                  <c:x val="3.5261461189602314E-2"/>
                  <c:y val="-6.3803409753149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986-48CD-9844-DD6EC5865F6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2022 (факт)</c:v>
                </c:pt>
                <c:pt idx="1">
                  <c:v>2023 (факт)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21066.799999999999</c:v>
                </c:pt>
                <c:pt idx="1">
                  <c:v>17014.7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86-48CD-9844-DD6EC5865F6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7466112"/>
        <c:axId val="117994624"/>
        <c:axId val="0"/>
      </c:bar3DChart>
      <c:catAx>
        <c:axId val="107466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7994624"/>
        <c:crosses val="autoZero"/>
        <c:auto val="1"/>
        <c:lblAlgn val="ctr"/>
        <c:lblOffset val="100"/>
        <c:noMultiLvlLbl val="0"/>
      </c:catAx>
      <c:valAx>
        <c:axId val="117994624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crossAx val="107466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0.55932</cdr:x>
      <cdr:y>0.67807</cdr:y>
    </cdr:from>
    <cdr:to>
      <cdr:x>0.66949</cdr:x>
      <cdr:y>0.73406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14908" y="3460760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Факт</a:t>
          </a:r>
          <a:endParaRPr lang="ru-RU" sz="20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0.44735</cdr:x>
      <cdr:y>0</cdr:y>
    </cdr:from>
    <cdr:to>
      <cdr:x>0.59257</cdr:x>
      <cdr:y>0.10842</cdr:y>
    </cdr:to>
    <cdr:sp macro="" textlink="">
      <cdr:nvSpPr>
        <cdr:cNvPr id="7" name="TextBox 6"/>
        <cdr:cNvSpPr txBox="1"/>
      </cdr:nvSpPr>
      <cdr:spPr>
        <a:xfrm xmlns:a="http://schemas.openxmlformats.org/drawingml/2006/main" rot="20131629">
          <a:off x="3770982" y="-1168296"/>
          <a:ext cx="1224159" cy="553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102,5 %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0.26943</cdr:x>
      <cdr:y>0.6803</cdr:y>
    </cdr:from>
    <cdr:to>
      <cdr:x>0.43892</cdr:x>
      <cdr:y>0.75308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271196" y="3472160"/>
          <a:ext cx="1428748" cy="371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План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0.49302</cdr:x>
      <cdr:y>0.07363</cdr:y>
    </cdr:from>
    <cdr:to>
      <cdr:x>0.58496</cdr:x>
      <cdr:y>0.14418</cdr:y>
    </cdr:to>
    <cdr:sp macro="" textlink="">
      <cdr:nvSpPr>
        <cdr:cNvPr id="10" name="Прямая со стрелкой 9"/>
        <cdr:cNvSpPr/>
      </cdr:nvSpPr>
      <cdr:spPr>
        <a:xfrm xmlns:a="http://schemas.openxmlformats.org/drawingml/2006/main" flipV="1">
          <a:off x="4155980" y="375816"/>
          <a:ext cx="775065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0.03906</cdr:x>
      <cdr:y>0.03374</cdr:y>
    </cdr:from>
    <cdr:to>
      <cdr:x>0.14844</cdr:x>
      <cdr:y>0.10276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7158" y="174612"/>
          <a:ext cx="100013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/>
            <a:t>.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0.51663</cdr:x>
      <cdr:y>0.16491</cdr:y>
    </cdr:from>
    <cdr:to>
      <cdr:x>0.626</cdr:x>
      <cdr:y>0.23393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24048" y="853435"/>
          <a:ext cx="1000080" cy="357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rPr>
            <a:t>  19,2</a:t>
          </a:r>
          <a:r>
            <a:rPr lang="ru-RU" sz="1600" b="1" dirty="0" smtClean="0">
              <a:solidFill>
                <a:srgbClr val="6600CC"/>
              </a:solidFill>
            </a:rPr>
            <a:t>%</a:t>
          </a:r>
          <a:endParaRPr lang="ru-RU" sz="1600" b="1" dirty="0">
            <a:solidFill>
              <a:srgbClr val="6600CC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5097A-8CB1-4FB3-9A73-117D37FE49F6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F759A-AEEB-4CB1-A5C3-781E16237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F759A-AEEB-4CB1-A5C3-781E16237B96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254888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Исполнение бюджета </a:t>
            </a:r>
            <a:r>
              <a:rPr lang="ru-RU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 за  2023 год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7650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7924" y="476672"/>
            <a:ext cx="1368152" cy="1552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92371" y="548680"/>
            <a:ext cx="7959258" cy="12464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за  2023 год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составил 17422,2 тыс. руб.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4" y="1700808"/>
            <a:ext cx="7434572" cy="4525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815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95536" y="404664"/>
            <a:ext cx="828680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налоговых и неналоговых доходов бюджета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 2023 году составил 6 602,2 тыс.руб.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985470621"/>
              </p:ext>
            </p:extLst>
          </p:nvPr>
        </p:nvGraphicFramePr>
        <p:xfrm>
          <a:off x="755576" y="1196752"/>
          <a:ext cx="77768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689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67544" y="476672"/>
            <a:ext cx="8280920" cy="8617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собственных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78346756"/>
              </p:ext>
            </p:extLst>
          </p:nvPr>
        </p:nvGraphicFramePr>
        <p:xfrm>
          <a:off x="428596" y="1397000"/>
          <a:ext cx="8429684" cy="510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028384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безвозмездных поступлений составил 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10 820,0 тыс. руб. </a:t>
            </a:r>
          </a:p>
          <a:p>
            <a:pPr algn="ctr"/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595121747"/>
              </p:ext>
            </p:extLst>
          </p:nvPr>
        </p:nvGraphicFramePr>
        <p:xfrm>
          <a:off x="899592" y="1397000"/>
          <a:ext cx="7272808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 descr="http://ekaterinovkasp.ru/Images/ger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1724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Динамика расходов бюджета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393835417"/>
              </p:ext>
            </p:extLst>
          </p:nvPr>
        </p:nvGraphicFramePr>
        <p:xfrm>
          <a:off x="0" y="1397000"/>
          <a:ext cx="9144000" cy="517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>
            <a:off x="4286248" y="2500306"/>
            <a:ext cx="1293864" cy="712670"/>
          </a:xfrm>
          <a:prstGeom prst="straightConnector1">
            <a:avLst/>
          </a:prstGeom>
          <a:ln w="25400">
            <a:solidFill>
              <a:srgbClr val="9900FF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39552" y="471155"/>
            <a:ext cx="817414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«Обеспечение качественными жилищно-коммунальными услугами населения 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поселения» исполнено 2 042,3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575" y="5085184"/>
            <a:ext cx="7975831" cy="164307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 smtClean="0"/>
          </a:p>
          <a:p>
            <a:r>
              <a:rPr lang="ru-RU" sz="1400" i="1" dirty="0"/>
              <a:t>-благоустройство территории </a:t>
            </a:r>
            <a:r>
              <a:rPr lang="ru-RU" sz="1400" i="1" dirty="0" smtClean="0"/>
              <a:t> сельского поселения (проведена противоклещевая обработка-32,5 </a:t>
            </a:r>
            <a:r>
              <a:rPr lang="ru-RU" sz="1400" i="1" dirty="0" err="1" smtClean="0"/>
              <a:t>тыс.руб</a:t>
            </a:r>
            <a:r>
              <a:rPr lang="ru-RU" sz="1400" i="1" dirty="0" smtClean="0"/>
              <a:t>, техобслуживание газопроводов-118,0 тыс.руб.), </a:t>
            </a:r>
            <a:endParaRPr lang="ru-RU" sz="1400" i="1" dirty="0"/>
          </a:p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освещения улиц </a:t>
            </a:r>
            <a:r>
              <a:rPr lang="ru-RU" sz="1400" i="1" dirty="0" smtClean="0"/>
              <a:t>сельского поселения </a:t>
            </a:r>
            <a:r>
              <a:rPr lang="ru-RU" sz="1400" i="1" dirty="0"/>
              <a:t>(освещение улиц в темное время суток, </a:t>
            </a:r>
            <a:r>
              <a:rPr lang="ru-RU" sz="1400" i="1" dirty="0" smtClean="0"/>
              <a:t>ТО </a:t>
            </a:r>
            <a:r>
              <a:rPr lang="ru-RU" sz="1400" i="1" dirty="0"/>
              <a:t>сетей наружного </a:t>
            </a:r>
            <a:r>
              <a:rPr lang="ru-RU" sz="1400" i="1" dirty="0" smtClean="0"/>
              <a:t>освещения)- 1 606,7 </a:t>
            </a:r>
            <a:r>
              <a:rPr lang="ru-RU" sz="1400" i="1" dirty="0"/>
              <a:t>тыс</a:t>
            </a:r>
            <a:r>
              <a:rPr lang="ru-RU" sz="1400" i="1" dirty="0" smtClean="0"/>
              <a:t>. руб.</a:t>
            </a:r>
            <a:endParaRPr lang="ru-RU" sz="1400" i="1" dirty="0"/>
          </a:p>
          <a:p>
            <a:endParaRPr lang="ru-RU" sz="1400" i="1" dirty="0" smtClean="0"/>
          </a:p>
          <a:p>
            <a:endParaRPr lang="ru-RU" sz="1400" i="1" dirty="0"/>
          </a:p>
        </p:txBody>
      </p:sp>
      <p:pic>
        <p:nvPicPr>
          <p:cNvPr id="1027" name="Picture 3" descr="E:\Документы\ФОТОМАТЕРИАЛЫ\Фото на ОТЧЕТ Главы\IMG_2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928934"/>
            <a:ext cx="2937445" cy="2203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Ra6ADj6yv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643050"/>
            <a:ext cx="3686271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/>
          <p:nvPr/>
        </p:nvPicPr>
        <p:blipFill>
          <a:blip r:embed="rId5"/>
          <a:stretch>
            <a:fillRect/>
          </a:stretch>
        </p:blipFill>
        <p:spPr>
          <a:xfrm>
            <a:off x="3312173" y="1498721"/>
            <a:ext cx="2628900" cy="262890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32656"/>
            <a:ext cx="8715436" cy="9551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физической культуры и спорта» исполнено 31,9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27584" y="5109952"/>
            <a:ext cx="7959258" cy="1653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и проведение спортивных </a:t>
            </a:r>
            <a:r>
              <a:rPr lang="ru-RU" sz="1400" i="1" dirty="0" smtClean="0"/>
              <a:t>мероприятий (велопробег, теннисные турниры, мини-футбол) </a:t>
            </a:r>
            <a:r>
              <a:rPr lang="ru-RU" sz="1400" i="1" dirty="0"/>
              <a:t>– </a:t>
            </a:r>
            <a:r>
              <a:rPr lang="ru-RU" sz="1400" i="1" dirty="0" smtClean="0"/>
              <a:t>31,9 </a:t>
            </a:r>
            <a:r>
              <a:rPr lang="ru-RU" sz="1400" i="1" dirty="0"/>
              <a:t>тыс.руб</a:t>
            </a:r>
            <a:r>
              <a:rPr lang="ru-RU" sz="1400" i="1" dirty="0" smtClean="0"/>
              <a:t>.</a:t>
            </a:r>
            <a:endParaRPr lang="ru-RU" sz="1400" i="1" dirty="0"/>
          </a:p>
          <a:p>
            <a:endParaRPr lang="ru-RU" sz="1400" i="1" dirty="0"/>
          </a:p>
        </p:txBody>
      </p:sp>
      <p:pic>
        <p:nvPicPr>
          <p:cNvPr id="13" name="Рисунок 12" descr="3o90304OWS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2857496"/>
            <a:ext cx="3214678" cy="2411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/>
          <p:nvPr/>
        </p:nvPicPr>
        <p:blipFill>
          <a:blip r:embed="rId4"/>
          <a:stretch>
            <a:fillRect/>
          </a:stretch>
        </p:blipFill>
        <p:spPr>
          <a:xfrm>
            <a:off x="432079" y="2934178"/>
            <a:ext cx="2867025" cy="215011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Рисунок 13"/>
          <p:cNvPicPr/>
          <p:nvPr/>
        </p:nvPicPr>
        <p:blipFill>
          <a:blip r:embed="rId5"/>
          <a:stretch>
            <a:fillRect/>
          </a:stretch>
        </p:blipFill>
        <p:spPr>
          <a:xfrm>
            <a:off x="3059832" y="1359634"/>
            <a:ext cx="3240360" cy="2180593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8429684" cy="8430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культуры» исполнено 7 285,3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3" y="5157192"/>
            <a:ext cx="8200823" cy="17008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-содержание  учреждений культурно-досугового типа – 7 235,3 тыс. руб.;               </a:t>
            </a:r>
          </a:p>
          <a:p>
            <a:r>
              <a:rPr lang="ru-RU" sz="1400" i="1" dirty="0" smtClean="0"/>
              <a:t>-мероприятия по организации и проведению фестивалей, конкурсов, праздничных мероприятий («</a:t>
            </a:r>
            <a:r>
              <a:rPr lang="ru-RU" sz="1400" i="1" dirty="0" err="1" smtClean="0"/>
              <a:t>Добровидение</a:t>
            </a:r>
            <a:r>
              <a:rPr lang="ru-RU" sz="1400" i="1" dirty="0" smtClean="0"/>
              <a:t>»,«Шансон Души», «Песня года», Новогодний карнавал и др.) – приобретение призов 50,0 тыс. руб.</a:t>
            </a:r>
          </a:p>
          <a:p>
            <a:endParaRPr lang="ru-RU" sz="1400" i="1" dirty="0" smtClean="0"/>
          </a:p>
        </p:txBody>
      </p: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551585"/>
            <a:ext cx="3225064" cy="242641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32" y="2482117"/>
            <a:ext cx="2449332" cy="256535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Рисунок 12"/>
          <p:cNvPicPr/>
          <p:nvPr/>
        </p:nvPicPr>
        <p:blipFill>
          <a:blip r:embed="rId5"/>
          <a:stretch>
            <a:fillRect/>
          </a:stretch>
        </p:blipFill>
        <p:spPr>
          <a:xfrm>
            <a:off x="2987824" y="1285385"/>
            <a:ext cx="2304256" cy="3295744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362</TotalTime>
  <Words>235</Words>
  <Application>Microsoft Office PowerPoint</Application>
  <PresentationFormat>Экран (4:3)</PresentationFormat>
  <Paragraphs>36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Times New Roman</vt:lpstr>
      <vt:lpstr>Verdana</vt:lpstr>
      <vt:lpstr>Wingdings 2</vt:lpstr>
      <vt:lpstr>Аспект</vt:lpstr>
      <vt:lpstr>Исполнение бюджета Екатериновского сельского поселения за  2023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бюджета Екатериновского сельского поселения за 2017 год</dc:title>
  <dc:creator>User</dc:creator>
  <cp:lastModifiedBy>Admin</cp:lastModifiedBy>
  <cp:revision>59</cp:revision>
  <dcterms:created xsi:type="dcterms:W3CDTF">2018-01-18T11:49:29Z</dcterms:created>
  <dcterms:modified xsi:type="dcterms:W3CDTF">2024-09-17T10:45:10Z</dcterms:modified>
</cp:coreProperties>
</file>